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60" r:id="rId5"/>
    <p:sldId id="471" r:id="rId6"/>
    <p:sldId id="466" r:id="rId7"/>
    <p:sldId id="473" r:id="rId8"/>
    <p:sldId id="467" r:id="rId9"/>
    <p:sldId id="468" r:id="rId10"/>
    <p:sldId id="469" r:id="rId11"/>
    <p:sldId id="472" r:id="rId12"/>
    <p:sldId id="470" r:id="rId13"/>
  </p:sldIdLst>
  <p:sldSz cx="9144000" cy="6858000" type="screen4x3"/>
  <p:notesSz cx="6735763" cy="9866313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8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2DCDB"/>
    <a:srgbClr val="D9D9D9"/>
    <a:srgbClr val="FFFFFF"/>
    <a:srgbClr val="000000"/>
    <a:srgbClr val="00B0F0"/>
    <a:srgbClr val="0099CC"/>
    <a:srgbClr val="8E8E8E"/>
    <a:srgbClr val="66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6" autoAdjust="0"/>
    <p:restoredTop sz="90338" autoAdjust="0"/>
  </p:normalViewPr>
  <p:slideViewPr>
    <p:cSldViewPr snapToGrid="0" snapToObjects="1">
      <p:cViewPr varScale="1">
        <p:scale>
          <a:sx n="128" d="100"/>
          <a:sy n="128" d="100"/>
        </p:scale>
        <p:origin x="768" y="176"/>
      </p:cViewPr>
      <p:guideLst>
        <p:guide orient="horz" pos="521"/>
        <p:guide pos="2880"/>
        <p:guide pos="3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9C5F9-2FC1-7F49-AD54-03F546BD844C}" type="datetime1">
              <a:rPr kumimoji="1" lang="ja-JP" altLang="en-US" smtClean="0"/>
              <a:t>2022/2/18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2AEF9-4AC9-D04A-8FDE-57E09BBB389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19880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5DDED-2976-E444-9F88-7AF6216A4C92}" type="datetime1">
              <a:rPr kumimoji="1" lang="ja-JP" altLang="en-US" smtClean="0"/>
              <a:t>2022/2/18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5BC4F-E0A6-7F43-A4BF-DAB1C21FCC5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75519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sandi-silver-blue_300ppi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21" y="3608494"/>
            <a:ext cx="8558558" cy="324950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707093"/>
            <a:ext cx="7772400" cy="167838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10000"/>
              </a:lnSpc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3924300"/>
            <a:ext cx="5702300" cy="84666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0"/>
          </p:nvPr>
        </p:nvSpPr>
        <p:spPr>
          <a:xfrm>
            <a:off x="685800" y="657233"/>
            <a:ext cx="6540500" cy="731308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404040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pic>
        <p:nvPicPr>
          <p:cNvPr id="8" name="図 7" descr="sandi-japanese_300ppi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700" y="3734303"/>
            <a:ext cx="2256367" cy="1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0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0124" y="1098425"/>
            <a:ext cx="8703742" cy="502774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781809" y="6503112"/>
            <a:ext cx="2133600" cy="365125"/>
          </a:xfrm>
        </p:spPr>
        <p:txBody>
          <a:bodyPr/>
          <a:lstStyle/>
          <a:p>
            <a:fld id="{E51C1103-0399-4A4E-B2C2-768CBB6F652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cxnSp>
        <p:nvCxnSpPr>
          <p:cNvPr id="9" name="直線コネクタ 8"/>
          <p:cNvCxnSpPr/>
          <p:nvPr userDrawn="1"/>
        </p:nvCxnSpPr>
        <p:spPr>
          <a:xfrm>
            <a:off x="0" y="6513699"/>
            <a:ext cx="9144000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220124" y="274639"/>
            <a:ext cx="8229600" cy="66359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>
                <a:solidFill>
                  <a:srgbClr val="0099CC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pic>
        <p:nvPicPr>
          <p:cNvPr id="10" name="図 9" descr="sandi-basic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24" y="6551799"/>
            <a:ext cx="535527" cy="20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06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0124" y="274639"/>
            <a:ext cx="8229600" cy="66359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20124" y="1121308"/>
            <a:ext cx="4038600" cy="5004856"/>
          </a:xfrm>
        </p:spPr>
        <p:txBody>
          <a:bodyPr/>
          <a:lstStyle>
            <a:lvl1pPr>
              <a:defRPr sz="2000">
                <a:solidFill>
                  <a:srgbClr val="404040"/>
                </a:solidFill>
              </a:defRPr>
            </a:lvl1pPr>
            <a:lvl2pPr>
              <a:defRPr sz="1800">
                <a:solidFill>
                  <a:srgbClr val="404040"/>
                </a:solidFill>
              </a:defRPr>
            </a:lvl2pPr>
            <a:lvl3pPr>
              <a:defRPr sz="1600">
                <a:solidFill>
                  <a:srgbClr val="404040"/>
                </a:solidFill>
              </a:defRPr>
            </a:lvl3pPr>
            <a:lvl4pPr>
              <a:defRPr sz="1400">
                <a:solidFill>
                  <a:srgbClr val="404040"/>
                </a:solidFill>
              </a:defRPr>
            </a:lvl4pPr>
            <a:lvl5pPr>
              <a:defRPr sz="12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868342" y="1121308"/>
            <a:ext cx="4038600" cy="5004856"/>
          </a:xfrm>
        </p:spPr>
        <p:txBody>
          <a:bodyPr/>
          <a:lstStyle>
            <a:lvl1pPr>
              <a:defRPr sz="2000">
                <a:solidFill>
                  <a:srgbClr val="404040"/>
                </a:solidFill>
              </a:defRPr>
            </a:lvl1pPr>
            <a:lvl2pPr>
              <a:defRPr sz="1800">
                <a:solidFill>
                  <a:srgbClr val="404040"/>
                </a:solidFill>
              </a:defRPr>
            </a:lvl2pPr>
            <a:lvl3pPr>
              <a:defRPr sz="1600">
                <a:solidFill>
                  <a:srgbClr val="404040"/>
                </a:solidFill>
              </a:defRPr>
            </a:lvl3pPr>
            <a:lvl4pPr>
              <a:defRPr sz="1400">
                <a:solidFill>
                  <a:srgbClr val="404040"/>
                </a:solidFill>
              </a:defRPr>
            </a:lvl4pPr>
            <a:lvl5pPr>
              <a:defRPr sz="12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cxnSp>
        <p:nvCxnSpPr>
          <p:cNvPr id="14" name="直線コネクタ 13"/>
          <p:cNvCxnSpPr/>
          <p:nvPr userDrawn="1"/>
        </p:nvCxnSpPr>
        <p:spPr>
          <a:xfrm>
            <a:off x="0" y="6513699"/>
            <a:ext cx="9144000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781809" y="6503112"/>
            <a:ext cx="2133600" cy="365125"/>
          </a:xfrm>
        </p:spPr>
        <p:txBody>
          <a:bodyPr/>
          <a:lstStyle/>
          <a:p>
            <a:fld id="{E51C1103-0399-4A4E-B2C2-768CBB6F652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16" name="図 15" descr="sandi-basic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24" y="6551799"/>
            <a:ext cx="535527" cy="20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04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線コネクタ 11"/>
          <p:cNvCxnSpPr/>
          <p:nvPr userDrawn="1"/>
        </p:nvCxnSpPr>
        <p:spPr>
          <a:xfrm>
            <a:off x="0" y="6513699"/>
            <a:ext cx="9144000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781809" y="6503112"/>
            <a:ext cx="2133600" cy="365125"/>
          </a:xfrm>
        </p:spPr>
        <p:txBody>
          <a:bodyPr/>
          <a:lstStyle/>
          <a:p>
            <a:fld id="{E51C1103-0399-4A4E-B2C2-768CBB6F652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15" name="タイトル 1"/>
          <p:cNvSpPr>
            <a:spLocks noGrp="1"/>
          </p:cNvSpPr>
          <p:nvPr>
            <p:ph type="title"/>
          </p:nvPr>
        </p:nvSpPr>
        <p:spPr>
          <a:xfrm>
            <a:off x="143211" y="184389"/>
            <a:ext cx="8229600" cy="39277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pic>
        <p:nvPicPr>
          <p:cNvPr id="13" name="図 12" descr="sandi-basic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24" y="6551799"/>
            <a:ext cx="535527" cy="203397"/>
          </a:xfrm>
          <a:prstGeom prst="rect">
            <a:avLst/>
          </a:prstGeom>
        </p:spPr>
      </p:pic>
      <p:cxnSp>
        <p:nvCxnSpPr>
          <p:cNvPr id="6" name="直線コネクタ 5"/>
          <p:cNvCxnSpPr/>
          <p:nvPr userDrawn="1"/>
        </p:nvCxnSpPr>
        <p:spPr>
          <a:xfrm>
            <a:off x="0" y="640567"/>
            <a:ext cx="9144000" cy="0"/>
          </a:xfrm>
          <a:prstGeom prst="line">
            <a:avLst/>
          </a:prstGeom>
          <a:ln w="3175" cmpd="sng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225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線コネクタ 11"/>
          <p:cNvCxnSpPr/>
          <p:nvPr userDrawn="1"/>
        </p:nvCxnSpPr>
        <p:spPr>
          <a:xfrm>
            <a:off x="0" y="6513699"/>
            <a:ext cx="9144000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781809" y="6503112"/>
            <a:ext cx="2133600" cy="365125"/>
          </a:xfrm>
        </p:spPr>
        <p:txBody>
          <a:bodyPr/>
          <a:lstStyle/>
          <a:p>
            <a:fld id="{E51C1103-0399-4A4E-B2C2-768CBB6F652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16" name="図 15" descr="sandi-basic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24" y="6551799"/>
            <a:ext cx="535527" cy="20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8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bg>
      <p:bgPr>
        <a:solidFill>
          <a:srgbClr val="66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57200" y="2784283"/>
            <a:ext cx="8229600" cy="65215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7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220124" y="6503112"/>
            <a:ext cx="2260916" cy="365125"/>
          </a:xfrm>
        </p:spPr>
        <p:txBody>
          <a:bodyPr/>
          <a:lstStyle/>
          <a:p>
            <a:r>
              <a:rPr kumimoji="1" lang="en-US" altLang="ja-JP" dirty="0"/>
              <a:t>S&amp;I Co., Ltd.</a:t>
            </a:r>
            <a:endParaRPr kumimoji="1" lang="ja-JP" altLang="en-US" dirty="0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781809" y="6503112"/>
            <a:ext cx="2133600" cy="365125"/>
          </a:xfrm>
        </p:spPr>
        <p:txBody>
          <a:bodyPr/>
          <a:lstStyle/>
          <a:p>
            <a:fld id="{E51C1103-0399-4A4E-B2C2-768CBB6F652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2489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bg>
      <p:bgPr>
        <a:solidFill>
          <a:srgbClr val="66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図形グループ 7"/>
          <p:cNvGrpSpPr/>
          <p:nvPr userDrawn="1"/>
        </p:nvGrpSpPr>
        <p:grpSpPr>
          <a:xfrm>
            <a:off x="3541499" y="2913574"/>
            <a:ext cx="2071916" cy="880497"/>
            <a:chOff x="3397560" y="1994941"/>
            <a:chExt cx="2071916" cy="880497"/>
          </a:xfrm>
        </p:grpSpPr>
        <p:sp>
          <p:nvSpPr>
            <p:cNvPr id="10" name="テキスト ボックス 9"/>
            <p:cNvSpPr txBox="1"/>
            <p:nvPr userDrawn="1"/>
          </p:nvSpPr>
          <p:spPr>
            <a:xfrm>
              <a:off x="3397560" y="1994941"/>
              <a:ext cx="941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Arial"/>
                  <a:ea typeface="メイリオ"/>
                  <a:cs typeface="Arial"/>
                </a:rPr>
                <a:t>honest.</a:t>
              </a:r>
              <a:endParaRPr kumimoji="1" lang="ja-JP" altLang="en-US" dirty="0">
                <a:latin typeface="Arial"/>
                <a:ea typeface="メイリオ"/>
                <a:cs typeface="Arial"/>
              </a:endParaRPr>
            </a:p>
          </p:txBody>
        </p:sp>
        <p:pic>
          <p:nvPicPr>
            <p:cNvPr id="11" name="図 10" descr="sandi-white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0191" y="2116968"/>
              <a:ext cx="1999285" cy="7584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7383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20124" y="1098425"/>
            <a:ext cx="8720676" cy="5027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220124" y="6503112"/>
            <a:ext cx="2260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ea typeface="メイリオ"/>
                <a:cs typeface="Arial"/>
              </a:defRPr>
            </a:lvl1pPr>
          </a:lstStyle>
          <a:p>
            <a:r>
              <a:rPr lang="en-US" altLang="ja-JP" dirty="0"/>
              <a:t>S&amp;I Co., Ltd.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807200" y="65031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メイリオ"/>
                <a:ea typeface="メイリオ"/>
                <a:cs typeface="メイリオ"/>
              </a:defRPr>
            </a:lvl1pPr>
          </a:lstStyle>
          <a:p>
            <a:fld id="{E51C1103-0399-4A4E-B2C2-768CBB6F652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220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kumimoji="1" sz="2800" b="1" kern="1200">
          <a:solidFill>
            <a:srgbClr val="0099CC"/>
          </a:solidFill>
          <a:latin typeface="メイリオ"/>
          <a:ea typeface="メイリオ"/>
          <a:cs typeface="メイリオ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メイリオ"/>
          <a:ea typeface="メイリオ"/>
          <a:cs typeface="メイリオ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メイリオ"/>
          <a:ea typeface="メイリオ"/>
          <a:cs typeface="メイリオ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1800" kern="1200">
          <a:solidFill>
            <a:schemeClr val="tx1"/>
          </a:solidFill>
          <a:latin typeface="メイリオ"/>
          <a:ea typeface="メイリオ"/>
          <a:cs typeface="メイリオ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1600" kern="1200">
          <a:solidFill>
            <a:schemeClr val="tx1"/>
          </a:solidFill>
          <a:latin typeface="メイリオ"/>
          <a:ea typeface="メイリオ"/>
          <a:cs typeface="メイリオ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1400" kern="1200">
          <a:solidFill>
            <a:schemeClr val="tx1"/>
          </a:solidFill>
          <a:latin typeface="メイリオ"/>
          <a:ea typeface="メイリオ"/>
          <a:cs typeface="メイリオ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image" Target="../media/image24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mov"/><Relationship Id="rId7" Type="http://schemas.openxmlformats.org/officeDocument/2006/relationships/image" Target="../media/image31.pn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o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264458" y="1465045"/>
            <a:ext cx="8628532" cy="2076013"/>
          </a:xfrm>
        </p:spPr>
        <p:txBody>
          <a:bodyPr>
            <a:normAutofit fontScale="90000"/>
          </a:bodyPr>
          <a:lstStyle/>
          <a:p>
            <a:pPr algn="ctr">
              <a:spcAft>
                <a:spcPts val="1200"/>
              </a:spcAft>
            </a:pPr>
            <a:r>
              <a:rPr lang="en-US" altLang="ja-JP" dirty="0"/>
              <a:t>【uniConnect4】</a:t>
            </a:r>
            <a:br>
              <a:rPr lang="en-US" altLang="ja-JP" dirty="0"/>
            </a:br>
            <a:r>
              <a:rPr lang="en-US" altLang="ja-JP" dirty="0"/>
              <a:t>uniConnect for iOS ver4.0.3</a:t>
            </a:r>
            <a:br>
              <a:rPr lang="en-US" altLang="ja-JP" dirty="0"/>
            </a:br>
            <a:r>
              <a:rPr lang="en-US" altLang="ja-JP" dirty="0"/>
              <a:t>iOS15.2</a:t>
            </a:r>
            <a:r>
              <a:rPr lang="ja-JP" altLang="en-US" dirty="0"/>
              <a:t>以上 ピックアップ着信応答</a:t>
            </a:r>
            <a:br>
              <a:rPr lang="en-US" altLang="ja-JP" dirty="0"/>
            </a:br>
            <a:r>
              <a:rPr lang="ja-JP" altLang="en-US" dirty="0"/>
              <a:t>回避設定手順</a:t>
            </a:r>
            <a:br>
              <a:rPr lang="en-US" altLang="ja-JP" dirty="0"/>
            </a:br>
            <a:br>
              <a:rPr lang="ja-JP" altLang="en-US" dirty="0"/>
            </a:br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37C165-F705-B24D-BE32-F051F6292077}"/>
              </a:ext>
            </a:extLst>
          </p:cNvPr>
          <p:cNvSpPr txBox="1"/>
          <p:nvPr/>
        </p:nvSpPr>
        <p:spPr>
          <a:xfrm>
            <a:off x="956931" y="4146698"/>
            <a:ext cx="1957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作成：</a:t>
            </a:r>
            <a:r>
              <a:rPr kumimoji="1" lang="en-US" altLang="ja-JP" sz="1400" dirty="0"/>
              <a:t>2022</a:t>
            </a:r>
            <a:r>
              <a:rPr kumimoji="1" lang="ja-JP" altLang="en-US" sz="1400" dirty="0"/>
              <a:t>年</a:t>
            </a:r>
            <a:r>
              <a:rPr kumimoji="1" lang="en-US" altLang="ja-JP" sz="1400" dirty="0"/>
              <a:t>2</a:t>
            </a:r>
            <a:r>
              <a:rPr kumimoji="1" lang="ja-JP" altLang="en-US" sz="1400" dirty="0"/>
              <a:t>月</a:t>
            </a:r>
            <a:r>
              <a:rPr lang="en-US" altLang="ja-JP" sz="1400" dirty="0"/>
              <a:t>9</a:t>
            </a:r>
            <a:r>
              <a:rPr kumimoji="1" lang="ja-JP" altLang="en-US" sz="1400" dirty="0"/>
              <a:t>日</a:t>
            </a:r>
            <a:endParaRPr kumimoji="1" lang="en-US" altLang="ja-JP" sz="1400" dirty="0"/>
          </a:p>
          <a:p>
            <a:r>
              <a:rPr kumimoji="1" lang="ja-JP" altLang="en-US" sz="1400" dirty="0"/>
              <a:t>修正：</a:t>
            </a:r>
            <a:r>
              <a:rPr kumimoji="1" lang="en-US" altLang="ja-JP" sz="1400" dirty="0"/>
              <a:t>2022</a:t>
            </a:r>
            <a:r>
              <a:rPr kumimoji="1" lang="ja-JP" altLang="en-US" sz="1400" dirty="0"/>
              <a:t>年</a:t>
            </a:r>
            <a:r>
              <a:rPr kumimoji="1" lang="en-US" altLang="ja-JP" sz="1400" dirty="0"/>
              <a:t>2</a:t>
            </a:r>
            <a:r>
              <a:rPr kumimoji="1" lang="ja-JP" altLang="en-US" sz="1400" dirty="0"/>
              <a:t>月</a:t>
            </a:r>
            <a:r>
              <a:rPr kumimoji="1" lang="en-US" altLang="ja-JP" sz="1400" dirty="0"/>
              <a:t>17</a:t>
            </a:r>
            <a:r>
              <a:rPr kumimoji="1" lang="ja-JP" altLang="en-US" sz="1400" dirty="0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2599454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26DBEDF-EFC1-3441-BAC9-1ACF9CD15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1103-0399-4A4E-B2C2-768CBB6F6528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3E87E726-D9ED-4548-A2BA-1C31E02D0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24" y="172757"/>
            <a:ext cx="8229600" cy="663599"/>
          </a:xfrm>
        </p:spPr>
        <p:txBody>
          <a:bodyPr anchor="ctr">
            <a:normAutofit/>
          </a:bodyPr>
          <a:lstStyle/>
          <a:p>
            <a:r>
              <a:rPr lang="en-US" altLang="ja-JP" dirty="0"/>
              <a:t>iOS15.2</a:t>
            </a:r>
            <a:r>
              <a:rPr lang="ja-JP" altLang="en-US" dirty="0"/>
              <a:t>以上における影響と回避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CEF265D-1CDC-4E49-A61B-A375C77C52A2}"/>
              </a:ext>
            </a:extLst>
          </p:cNvPr>
          <p:cNvSpPr txBox="1"/>
          <p:nvPr/>
        </p:nvSpPr>
        <p:spPr>
          <a:xfrm>
            <a:off x="112544" y="1117469"/>
            <a:ext cx="892387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400" dirty="0"/>
              <a:t>現在の</a:t>
            </a:r>
            <a:r>
              <a:rPr lang="en" altLang="ja-JP" sz="1400" dirty="0"/>
              <a:t>uniConnect 4</a:t>
            </a:r>
            <a:r>
              <a:rPr lang="ja-JP" altLang="en-US" sz="1400" dirty="0"/>
              <a:t>（</a:t>
            </a:r>
            <a:r>
              <a:rPr lang="en-US" altLang="ja-JP" sz="1400" dirty="0"/>
              <a:t>4.0.3</a:t>
            </a:r>
            <a:r>
              <a:rPr lang="ja-JP" altLang="en-US" sz="1400" dirty="0"/>
              <a:t>）</a:t>
            </a:r>
            <a:r>
              <a:rPr lang="en" altLang="ja-JP" sz="1400" dirty="0"/>
              <a:t> </a:t>
            </a:r>
            <a:r>
              <a:rPr lang="ja-JP" altLang="en-US" sz="1400" dirty="0"/>
              <a:t>は、</a:t>
            </a:r>
            <a:r>
              <a:rPr lang="en" altLang="ja-JP" sz="1400" dirty="0"/>
              <a:t>iOS15.2</a:t>
            </a:r>
            <a:r>
              <a:rPr lang="ja-JP" altLang="en-US" sz="1400" dirty="0"/>
              <a:t>以上</a:t>
            </a:r>
            <a:r>
              <a:rPr lang="en" altLang="ja-JP" sz="1400" dirty="0"/>
              <a:t> </a:t>
            </a:r>
            <a:r>
              <a:rPr lang="ja-JP" altLang="en-US" sz="1400" dirty="0"/>
              <a:t>から「ビックアップ着信モード」でパスコードロック中に着信があった際、「発信」ボタンが表示されずに応答不可となっております。</a:t>
            </a:r>
            <a:endParaRPr lang="en-US" altLang="ja-JP" sz="1400" dirty="0"/>
          </a:p>
          <a:p>
            <a:endParaRPr lang="en-US" altLang="ja-JP" sz="1400" dirty="0"/>
          </a:p>
          <a:p>
            <a:r>
              <a:rPr lang="en-US" altLang="ja-JP" sz="1400" dirty="0"/>
              <a:t>      </a:t>
            </a:r>
            <a:r>
              <a:rPr lang="ja-JP" altLang="en-US" sz="1400" dirty="0"/>
              <a:t>これは、</a:t>
            </a:r>
            <a:r>
              <a:rPr lang="en" altLang="ja-JP" sz="1400" dirty="0"/>
              <a:t>Apple</a:t>
            </a:r>
            <a:r>
              <a:rPr lang="ja-JP" altLang="en-US" sz="1400" dirty="0"/>
              <a:t>の仕様変更による為で、対応可能なアプリケーションのリリースを進めておりますが、</a:t>
            </a:r>
            <a:endParaRPr lang="en-US" altLang="ja-JP" sz="1400" dirty="0"/>
          </a:p>
          <a:p>
            <a:r>
              <a:rPr lang="en-US" altLang="ja-JP" sz="1400" dirty="0"/>
              <a:t>      </a:t>
            </a:r>
            <a:r>
              <a:rPr lang="ja-JP" altLang="en-US" sz="1400" dirty="0"/>
              <a:t>今しばらく時間を要する状況です。</a:t>
            </a:r>
            <a:endParaRPr lang="en-US" altLang="ja-JP" sz="1400" dirty="0"/>
          </a:p>
          <a:p>
            <a:r>
              <a:rPr lang="ja-JP" altLang="en-US" sz="1400" dirty="0"/>
              <a:t>      </a:t>
            </a:r>
            <a:endParaRPr lang="en-US" altLang="ja-JP" sz="1400" dirty="0"/>
          </a:p>
          <a:p>
            <a:r>
              <a:rPr lang="en-US" altLang="ja-JP" sz="1400" dirty="0"/>
              <a:t>      </a:t>
            </a:r>
            <a:r>
              <a:rPr lang="ja-JP" altLang="en-US" sz="1400" dirty="0"/>
              <a:t>調査した結果、</a:t>
            </a:r>
            <a:r>
              <a:rPr lang="en" altLang="ja-JP" sz="1400" dirty="0"/>
              <a:t>iOS15.2</a:t>
            </a:r>
            <a:r>
              <a:rPr lang="ja-JP" altLang="en-US" sz="1400" dirty="0"/>
              <a:t>以上でも現行アプリケーション（</a:t>
            </a:r>
            <a:r>
              <a:rPr lang="en-US" altLang="ja-JP" sz="1400" dirty="0"/>
              <a:t>4.0.3</a:t>
            </a:r>
            <a:r>
              <a:rPr lang="ja-JP" altLang="en-US" sz="1400" dirty="0"/>
              <a:t>）</a:t>
            </a:r>
            <a:r>
              <a:rPr lang="en" altLang="ja-JP" sz="1400" dirty="0"/>
              <a:t> </a:t>
            </a:r>
            <a:r>
              <a:rPr lang="ja-JP" altLang="en-US" sz="1400" dirty="0"/>
              <a:t>でも上記問題をクリア可能な回避方法が</a:t>
            </a:r>
            <a:endParaRPr lang="en-US" altLang="ja-JP" sz="1400" dirty="0"/>
          </a:p>
          <a:p>
            <a:r>
              <a:rPr lang="en-US" altLang="ja-JP" sz="1400" dirty="0"/>
              <a:t>      </a:t>
            </a:r>
            <a:r>
              <a:rPr lang="ja-JP" altLang="en-US" sz="1400" dirty="0"/>
              <a:t>見つかりましたので、本資料にて設定方法を記載させて頂きます。</a:t>
            </a:r>
            <a:endParaRPr lang="en-US" altLang="ja-JP" sz="1400" dirty="0"/>
          </a:p>
          <a:p>
            <a:pPr marL="285750" indent="-285750">
              <a:buFont typeface="Wingdings" panose="05000000000000000000" pitchFamily="2" charset="2"/>
              <a:buChar char="p"/>
            </a:pPr>
            <a:endParaRPr lang="en-US" altLang="ja-JP" sz="1400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400" dirty="0"/>
              <a:t>対象ユーザと事象</a:t>
            </a:r>
            <a:endParaRPr lang="en-US" altLang="ja-JP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/>
              <a:t>uniConnect for iOS ver4.0.3 </a:t>
            </a:r>
            <a:r>
              <a:rPr lang="ja-JP" altLang="en-US" sz="1400" dirty="0"/>
              <a:t>で「ピックアップ着信モード」を利用しているユーザー</a:t>
            </a:r>
            <a:endParaRPr lang="en-US" altLang="ja-JP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/>
              <a:t>[</a:t>
            </a:r>
            <a:r>
              <a:rPr lang="ja-JP" altLang="en-US" sz="1400" dirty="0"/>
              <a:t>不具合事象</a:t>
            </a:r>
            <a:r>
              <a:rPr lang="en-US" altLang="ja-JP" sz="1400" dirty="0"/>
              <a:t>]</a:t>
            </a:r>
            <a:r>
              <a:rPr lang="ja-JP" altLang="en-US" sz="1400" dirty="0"/>
              <a:t>：パスコードロック中に着信があった際、パスコードロックを解除後に表示される着信を</a:t>
            </a:r>
            <a:endParaRPr lang="en-US" altLang="ja-JP" sz="1400" dirty="0"/>
          </a:p>
          <a:p>
            <a:r>
              <a:rPr lang="ja-JP" altLang="en-US" sz="1400" dirty="0"/>
              <a:t>      　　　　　　  通知するポップアップにて、「発信」ボタンが表示されない。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endParaRPr lang="en-US" altLang="ja-JP" sz="1400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400" b="1" dirty="0"/>
              <a:t>回避方法</a:t>
            </a:r>
            <a:r>
              <a:rPr lang="ja-JP" altLang="en-US" sz="1400" dirty="0"/>
              <a:t>（２つの方法より選択しご利用ください機種</a:t>
            </a:r>
            <a:r>
              <a:rPr lang="en-US" altLang="ja-JP" sz="1400" dirty="0"/>
              <a:t>OS</a:t>
            </a:r>
            <a:r>
              <a:rPr lang="ja-JP" altLang="en-US" sz="1400" dirty="0"/>
              <a:t>制限あるため）</a:t>
            </a:r>
            <a:endParaRPr lang="en-US" altLang="ja-JP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400" b="1" dirty="0"/>
              <a:t>方法</a:t>
            </a:r>
            <a:r>
              <a:rPr lang="en-US" altLang="ja-JP" sz="1400" b="1" dirty="0"/>
              <a:t>1</a:t>
            </a:r>
            <a:r>
              <a:rPr lang="ja-JP" altLang="en-US" sz="1400" b="1" dirty="0"/>
              <a:t>）：</a:t>
            </a:r>
            <a:r>
              <a:rPr kumimoji="1" lang="ja-JP" altLang="en-US" sz="1400" b="1" dirty="0"/>
              <a:t>背面タップ</a:t>
            </a:r>
            <a:r>
              <a:rPr lang="ja-JP" altLang="en-US" sz="1400" b="1" dirty="0"/>
              <a:t>設定方法</a:t>
            </a:r>
            <a:r>
              <a:rPr kumimoji="1" lang="ja-JP" altLang="en-US" sz="1400" b="1" dirty="0"/>
              <a:t>（ダブルタップの設定）</a:t>
            </a:r>
            <a:r>
              <a:rPr lang="en-US" altLang="ja-JP" sz="1400" u="sng" dirty="0"/>
              <a:t>※</a:t>
            </a:r>
            <a:r>
              <a:rPr lang="ja-JP" altLang="en-US" sz="1400" u="sng" dirty="0"/>
              <a:t>利用可能</a:t>
            </a:r>
            <a:r>
              <a:rPr lang="en-US" altLang="ja-JP" sz="1400" u="sng" dirty="0"/>
              <a:t>iPhone</a:t>
            </a:r>
            <a:r>
              <a:rPr lang="ja-JP" altLang="en-US" sz="1400" u="sng" dirty="0"/>
              <a:t>８以上且つ</a:t>
            </a:r>
            <a:r>
              <a:rPr lang="en-US" altLang="ja-JP" sz="1400" u="sng" dirty="0"/>
              <a:t>iOS14</a:t>
            </a:r>
            <a:r>
              <a:rPr lang="ja-JP" altLang="en-US" sz="1400" u="sng" dirty="0"/>
              <a:t>以上</a:t>
            </a:r>
            <a:endParaRPr lang="en-US" altLang="ja-JP" sz="14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400" b="1" dirty="0"/>
              <a:t>方法</a:t>
            </a:r>
            <a:r>
              <a:rPr lang="en-US" altLang="ja-JP" sz="1400" b="1" dirty="0"/>
              <a:t>2</a:t>
            </a:r>
            <a:r>
              <a:rPr lang="ja-JP" altLang="en-US" sz="1400" b="1" dirty="0"/>
              <a:t>）：</a:t>
            </a:r>
            <a:r>
              <a:rPr kumimoji="1" lang="en-US" altLang="ja-JP" sz="1400" b="1" dirty="0" err="1"/>
              <a:t>AssitiveTouch</a:t>
            </a:r>
            <a:r>
              <a:rPr kumimoji="1" lang="ja-JP" altLang="en-US" sz="1400" b="1" dirty="0"/>
              <a:t>による方法</a:t>
            </a:r>
            <a:r>
              <a:rPr kumimoji="1" lang="en-US" altLang="ja-JP" sz="1400" b="1" dirty="0"/>
              <a:t>				  </a:t>
            </a:r>
            <a:r>
              <a:rPr lang="en-US" altLang="ja-JP" sz="1400" u="sng" dirty="0"/>
              <a:t>※</a:t>
            </a:r>
            <a:r>
              <a:rPr lang="en-US" altLang="ja-JP" sz="1400" u="sng" dirty="0" err="1"/>
              <a:t>AssitiveTouch</a:t>
            </a:r>
            <a:r>
              <a:rPr lang="ja-JP" altLang="en-US" sz="1400" u="sng" dirty="0"/>
              <a:t>は、機種制限</a:t>
            </a:r>
            <a:r>
              <a:rPr lang="ja-JP" altLang="en-US" sz="1400" u="sng"/>
              <a:t>はありません</a:t>
            </a:r>
            <a:endParaRPr lang="en-US" altLang="ja-JP" sz="14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1400" u="sng" dirty="0"/>
          </a:p>
          <a:p>
            <a:pPr marL="285750" indent="-285750">
              <a:buFont typeface="Wingdings" pitchFamily="2" charset="2"/>
              <a:buChar char="p"/>
            </a:pPr>
            <a:r>
              <a:rPr lang="ja-JP" altLang="en-US" sz="1400" u="sng"/>
              <a:t>注意）機種によっては、上記方法で発信した後の最初の通常発信で、発信できない（</a:t>
            </a:r>
            <a:r>
              <a:rPr lang="en-US" altLang="ja-JP" sz="1400" u="sng" dirty="0"/>
              <a:t>OS</a:t>
            </a:r>
            <a:r>
              <a:rPr lang="ja-JP" altLang="en-US" sz="1400" u="sng"/>
              <a:t>の発信確認ポップアップが表示されない）事があります。その際は、再度発信操作を実施して頂く必要があります。</a:t>
            </a:r>
            <a:endParaRPr lang="en-US" altLang="ja-JP" sz="1400" u="sng" dirty="0"/>
          </a:p>
          <a:p>
            <a:endParaRPr lang="en-US" altLang="ja-JP" sz="1400" dirty="0"/>
          </a:p>
          <a:p>
            <a:r>
              <a:rPr lang="en-US" altLang="ja-JP" sz="1400" dirty="0"/>
              <a:t>※</a:t>
            </a:r>
            <a:r>
              <a:rPr lang="ja-JP" altLang="en-US" sz="1400" dirty="0"/>
              <a:t>尚、この回避方法は暫定回避となり次期バージョンにて継続サポート予定となります。</a:t>
            </a:r>
            <a:endParaRPr lang="en-US" altLang="ja-JP" sz="1400" dirty="0"/>
          </a:p>
          <a:p>
            <a:r>
              <a:rPr lang="ja-JP" altLang="en-US" sz="1400" dirty="0"/>
              <a:t>　動作仕様については上記回避方法と変更になる可能性があります。</a:t>
            </a:r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3629272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1391D2D-D230-3041-B78F-641D7E6EA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1103-0399-4A4E-B2C2-768CBB6F6528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17" name="タイトル 3">
            <a:extLst>
              <a:ext uri="{FF2B5EF4-FFF2-40B4-BE49-F238E27FC236}">
                <a16:creationId xmlns:a16="http://schemas.microsoft.com/office/drawing/2014/main" id="{674C33D9-69DF-4C23-B5D7-73D10DED9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24" y="158096"/>
            <a:ext cx="8229600" cy="663599"/>
          </a:xfrm>
        </p:spPr>
        <p:txBody>
          <a:bodyPr anchor="ctr">
            <a:normAutofit/>
          </a:bodyPr>
          <a:lstStyle/>
          <a:p>
            <a:r>
              <a:rPr kumimoji="1" lang="ja-JP" altLang="en-US" sz="2800" dirty="0"/>
              <a:t>作業フロー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233D2F8-A0E3-41EA-9CE9-9D071B503A74}"/>
              </a:ext>
            </a:extLst>
          </p:cNvPr>
          <p:cNvSpPr/>
          <p:nvPr/>
        </p:nvSpPr>
        <p:spPr>
          <a:xfrm>
            <a:off x="615675" y="987039"/>
            <a:ext cx="7107424" cy="1111621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000" b="1" dirty="0"/>
              <a:t>1. </a:t>
            </a:r>
            <a:r>
              <a:rPr kumimoji="1" lang="ja-JP" altLang="en-US" sz="2000" b="1" dirty="0"/>
              <a:t>着信用（メイン）番号の確認</a:t>
            </a:r>
            <a:endParaRPr kumimoji="1" lang="en-US" altLang="ja-JP" sz="2000" b="1" dirty="0"/>
          </a:p>
          <a:p>
            <a:r>
              <a:rPr kumimoji="1" lang="ja-JP" altLang="en-US" sz="2000" dirty="0"/>
              <a:t>・方法</a:t>
            </a:r>
            <a:r>
              <a:rPr kumimoji="1" lang="en-US" altLang="ja-JP" sz="2000" dirty="0"/>
              <a:t>1</a:t>
            </a:r>
            <a:r>
              <a:rPr kumimoji="1" lang="ja-JP" altLang="en-US" sz="2000" dirty="0"/>
              <a:t>）・方法</a:t>
            </a:r>
            <a:r>
              <a:rPr kumimoji="1" lang="en-US" altLang="ja-JP" sz="2000" dirty="0"/>
              <a:t>2</a:t>
            </a:r>
            <a:r>
              <a:rPr kumimoji="1" lang="ja-JP" altLang="en-US" sz="2000" dirty="0"/>
              <a:t>）とも共通で実施</a:t>
            </a:r>
            <a:endParaRPr kumimoji="1" lang="en-US" altLang="ja-JP" sz="2000" dirty="0"/>
          </a:p>
          <a:p>
            <a:r>
              <a:rPr kumimoji="1" lang="ja-JP" altLang="en-US" sz="2000" dirty="0"/>
              <a:t>・ピックアップ着信で利用するシステム電話番号の確認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28AF20-6CF3-4E4D-A2C3-0F4E52D7F8E9}"/>
              </a:ext>
            </a:extLst>
          </p:cNvPr>
          <p:cNvSpPr/>
          <p:nvPr/>
        </p:nvSpPr>
        <p:spPr>
          <a:xfrm>
            <a:off x="627528" y="3079698"/>
            <a:ext cx="7107424" cy="1111621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b="1" dirty="0"/>
              <a:t>2. </a:t>
            </a:r>
            <a:r>
              <a:rPr kumimoji="1" lang="ja-JP" altLang="en-US" sz="2000" b="1" dirty="0"/>
              <a:t>ショートカットアプリ設定</a:t>
            </a:r>
            <a:endParaRPr kumimoji="1" lang="en-US" altLang="ja-JP" sz="2000" b="1" dirty="0"/>
          </a:p>
          <a:p>
            <a:r>
              <a:rPr kumimoji="1" lang="ja-JP" altLang="en-US" sz="2000" dirty="0"/>
              <a:t>・方法</a:t>
            </a:r>
            <a:r>
              <a:rPr kumimoji="1" lang="en-US" altLang="ja-JP" sz="2000" dirty="0"/>
              <a:t>1</a:t>
            </a:r>
            <a:r>
              <a:rPr kumimoji="1" lang="ja-JP" altLang="en-US" sz="2000" dirty="0"/>
              <a:t>）・方法</a:t>
            </a:r>
            <a:r>
              <a:rPr kumimoji="1" lang="en-US" altLang="ja-JP" sz="2000" dirty="0"/>
              <a:t>2</a:t>
            </a:r>
            <a:r>
              <a:rPr kumimoji="1" lang="ja-JP" altLang="en-US" sz="2000" dirty="0"/>
              <a:t>）とも共通で実施</a:t>
            </a:r>
            <a:endParaRPr kumimoji="1" lang="en-US" altLang="ja-JP" sz="2000" dirty="0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B15EE96B-3C32-451C-8CB5-07021AF42FE2}"/>
              </a:ext>
            </a:extLst>
          </p:cNvPr>
          <p:cNvSpPr/>
          <p:nvPr/>
        </p:nvSpPr>
        <p:spPr>
          <a:xfrm>
            <a:off x="627528" y="5182811"/>
            <a:ext cx="7107424" cy="1190456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b="1" dirty="0"/>
              <a:t>3. </a:t>
            </a:r>
            <a:r>
              <a:rPr lang="ja-JP" altLang="en-US" sz="2000" b="1" dirty="0"/>
              <a:t>回避方法の設定（</a:t>
            </a:r>
            <a:r>
              <a:rPr kumimoji="1" lang="ja-JP" altLang="en-US" sz="2000" b="1" dirty="0"/>
              <a:t> ２つの方法より選択しご利用）</a:t>
            </a:r>
            <a:endParaRPr lang="en-US" altLang="ja-JP" sz="2000" b="1" dirty="0"/>
          </a:p>
          <a:p>
            <a:r>
              <a:rPr kumimoji="1" lang="ja-JP" altLang="en-US" sz="2000" dirty="0"/>
              <a:t>・方法</a:t>
            </a:r>
            <a:r>
              <a:rPr kumimoji="1" lang="en-US" altLang="ja-JP" sz="2000" dirty="0"/>
              <a:t>1</a:t>
            </a:r>
            <a:r>
              <a:rPr kumimoji="1" lang="ja-JP" altLang="en-US" sz="2000" dirty="0"/>
              <a:t>）：背面タップ設定方法（ダブルタップの設定）</a:t>
            </a:r>
          </a:p>
          <a:p>
            <a:r>
              <a:rPr kumimoji="1" lang="ja-JP" altLang="en-US" sz="2000" dirty="0"/>
              <a:t>・方法</a:t>
            </a:r>
            <a:r>
              <a:rPr kumimoji="1" lang="en-US" altLang="ja-JP" sz="2000" dirty="0"/>
              <a:t>2</a:t>
            </a:r>
            <a:r>
              <a:rPr kumimoji="1" lang="ja-JP" altLang="en-US" sz="2000" dirty="0"/>
              <a:t>）：</a:t>
            </a:r>
            <a:r>
              <a:rPr kumimoji="1" lang="en-US" altLang="ja-JP" sz="2000" dirty="0" err="1"/>
              <a:t>AssitiveTouch</a:t>
            </a:r>
            <a:r>
              <a:rPr kumimoji="1" lang="ja-JP" altLang="en-US" sz="2000" dirty="0"/>
              <a:t>による方法</a:t>
            </a:r>
            <a:endParaRPr kumimoji="1" lang="en-US" altLang="ja-JP" sz="2000" dirty="0"/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1F70501F-3F41-4DAA-92E4-4E6B4B464118}"/>
              </a:ext>
            </a:extLst>
          </p:cNvPr>
          <p:cNvSpPr/>
          <p:nvPr/>
        </p:nvSpPr>
        <p:spPr>
          <a:xfrm>
            <a:off x="3516405" y="2164461"/>
            <a:ext cx="2111190" cy="86061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矢印: 下 24">
            <a:extLst>
              <a:ext uri="{FF2B5EF4-FFF2-40B4-BE49-F238E27FC236}">
                <a16:creationId xmlns:a16="http://schemas.microsoft.com/office/drawing/2014/main" id="{7D1D354B-3D32-4A56-8F19-1828280D8060}"/>
              </a:ext>
            </a:extLst>
          </p:cNvPr>
          <p:cNvSpPr/>
          <p:nvPr/>
        </p:nvSpPr>
        <p:spPr>
          <a:xfrm>
            <a:off x="3507440" y="4255281"/>
            <a:ext cx="2111190" cy="86061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276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1391D2D-D230-3041-B78F-641D7E6EA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1103-0399-4A4E-B2C2-768CBB6F6528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56B5F4C7-5C17-F84D-87BB-9DD49F9CC8D1}"/>
              </a:ext>
            </a:extLst>
          </p:cNvPr>
          <p:cNvGrpSpPr/>
          <p:nvPr/>
        </p:nvGrpSpPr>
        <p:grpSpPr>
          <a:xfrm>
            <a:off x="710962" y="1523399"/>
            <a:ext cx="1404459" cy="2423160"/>
            <a:chOff x="710962" y="1523399"/>
            <a:chExt cx="1404459" cy="2423160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0580A61D-43FB-5447-9107-58D4B04AC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962" y="1523399"/>
              <a:ext cx="1404459" cy="2423160"/>
            </a:xfrm>
            <a:prstGeom prst="rect">
              <a:avLst/>
            </a:prstGeom>
            <a:ln cmpd="sng">
              <a:solidFill>
                <a:schemeClr val="tx1"/>
              </a:solidFill>
            </a:ln>
          </p:spPr>
        </p:pic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F5B392D4-F275-1347-9451-8FF742FA4B36}"/>
                </a:ext>
              </a:extLst>
            </p:cNvPr>
            <p:cNvSpPr/>
            <p:nvPr/>
          </p:nvSpPr>
          <p:spPr bwMode="auto">
            <a:xfrm>
              <a:off x="1427954" y="3202411"/>
              <a:ext cx="687276" cy="741778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5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kumimoji="0" lang="ja-JP" altLang="en-US" dirty="0"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515CF990-8E97-444D-ABF1-8006D3091BE5}"/>
              </a:ext>
            </a:extLst>
          </p:cNvPr>
          <p:cNvGrpSpPr/>
          <p:nvPr/>
        </p:nvGrpSpPr>
        <p:grpSpPr>
          <a:xfrm>
            <a:off x="2499945" y="1521029"/>
            <a:ext cx="1448959" cy="2423160"/>
            <a:chOff x="2499945" y="1521029"/>
            <a:chExt cx="1448959" cy="2423160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7DDBD2E6-7A1C-5344-A473-EBA1E0BD6D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99945" y="1521029"/>
              <a:ext cx="1447200" cy="242316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0B182D10-F990-BE48-8892-54BE72AC542C}"/>
                </a:ext>
              </a:extLst>
            </p:cNvPr>
            <p:cNvSpPr/>
            <p:nvPr/>
          </p:nvSpPr>
          <p:spPr bwMode="auto">
            <a:xfrm>
              <a:off x="2501633" y="3741308"/>
              <a:ext cx="1447271" cy="200390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5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kumimoji="0" lang="ja-JP" altLang="en-US" dirty="0"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945C9B66-65B2-5148-A4DB-8C5B154C6D8C}"/>
              </a:ext>
            </a:extLst>
          </p:cNvPr>
          <p:cNvGrpSpPr/>
          <p:nvPr/>
        </p:nvGrpSpPr>
        <p:grpSpPr>
          <a:xfrm>
            <a:off x="4321395" y="1522274"/>
            <a:ext cx="1457473" cy="2420669"/>
            <a:chOff x="4321395" y="1522274"/>
            <a:chExt cx="1457473" cy="2420669"/>
          </a:xfrm>
        </p:grpSpPr>
        <p:pic>
          <p:nvPicPr>
            <p:cNvPr id="14" name="図 13" descr="テーブル&#10;&#10;自動的に生成された説明">
              <a:extLst>
                <a:ext uri="{FF2B5EF4-FFF2-40B4-BE49-F238E27FC236}">
                  <a16:creationId xmlns:a16="http://schemas.microsoft.com/office/drawing/2014/main" id="{8ECBA7A4-DF5F-1D44-A04E-0E8EFC65F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31669" y="1522274"/>
              <a:ext cx="1447199" cy="242066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30E3CDAF-6695-2A44-BB00-7350C5F96688}"/>
                </a:ext>
              </a:extLst>
            </p:cNvPr>
            <p:cNvSpPr/>
            <p:nvPr/>
          </p:nvSpPr>
          <p:spPr bwMode="auto">
            <a:xfrm>
              <a:off x="4321395" y="2958759"/>
              <a:ext cx="1447271" cy="200390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5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kumimoji="0" lang="ja-JP" altLang="en-US" dirty="0">
                <a:latin typeface="Arial" charset="0"/>
                <a:ea typeface="ＭＳ Ｐゴシック" charset="-128"/>
              </a:endParaRPr>
            </a:p>
          </p:txBody>
        </p:sp>
      </p:grpSp>
      <p:pic>
        <p:nvPicPr>
          <p:cNvPr id="12" name="図 11" descr="テーブル&#10;&#10;自動的に生成された説明">
            <a:extLst>
              <a:ext uri="{FF2B5EF4-FFF2-40B4-BE49-F238E27FC236}">
                <a16:creationId xmlns:a16="http://schemas.microsoft.com/office/drawing/2014/main" id="{6F44E330-4AB6-6B46-8246-2AE55C6F37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1409" y="1521029"/>
            <a:ext cx="1447200" cy="24206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E3C6292-C96B-5041-A799-49C415157A94}"/>
              </a:ext>
            </a:extLst>
          </p:cNvPr>
          <p:cNvSpPr/>
          <p:nvPr/>
        </p:nvSpPr>
        <p:spPr bwMode="auto">
          <a:xfrm>
            <a:off x="6401409" y="3159149"/>
            <a:ext cx="1447271" cy="20039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5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kumimoji="0" lang="ja-JP" alt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EDF822D-D28A-1947-A5AF-FA0B0984D47C}"/>
              </a:ext>
            </a:extLst>
          </p:cNvPr>
          <p:cNvSpPr txBox="1"/>
          <p:nvPr/>
        </p:nvSpPr>
        <p:spPr>
          <a:xfrm>
            <a:off x="6133674" y="4248319"/>
            <a:ext cx="2518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/>
              <a:t>この番号を記録してください</a:t>
            </a:r>
            <a:endParaRPr kumimoji="1" lang="ja-JP" altLang="en-US" sz="1400" b="1"/>
          </a:p>
        </p:txBody>
      </p:sp>
      <p:sp>
        <p:nvSpPr>
          <p:cNvPr id="23" name="左矢印 22">
            <a:extLst>
              <a:ext uri="{FF2B5EF4-FFF2-40B4-BE49-F238E27FC236}">
                <a16:creationId xmlns:a16="http://schemas.microsoft.com/office/drawing/2014/main" id="{F61B1309-19C3-5B4B-AF95-DAF503C7FFD4}"/>
              </a:ext>
            </a:extLst>
          </p:cNvPr>
          <p:cNvSpPr/>
          <p:nvPr/>
        </p:nvSpPr>
        <p:spPr>
          <a:xfrm>
            <a:off x="7972839" y="3079870"/>
            <a:ext cx="552893" cy="30633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タイトル 3">
            <a:extLst>
              <a:ext uri="{FF2B5EF4-FFF2-40B4-BE49-F238E27FC236}">
                <a16:creationId xmlns:a16="http://schemas.microsoft.com/office/drawing/2014/main" id="{674C33D9-69DF-4C23-B5D7-73D10DED9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1" y="182403"/>
            <a:ext cx="8923877" cy="663599"/>
          </a:xfrm>
        </p:spPr>
        <p:txBody>
          <a:bodyPr anchor="ctr">
            <a:normAutofit/>
          </a:bodyPr>
          <a:lstStyle/>
          <a:p>
            <a:r>
              <a:rPr lang="en-US" altLang="ja-JP" dirty="0"/>
              <a:t>1. </a:t>
            </a:r>
            <a:r>
              <a:rPr kumimoji="1" lang="ja-JP" altLang="en-US" dirty="0"/>
              <a:t>着信用（メイン）番号を以下の手順でメモ</a:t>
            </a:r>
          </a:p>
        </p:txBody>
      </p:sp>
    </p:spTree>
    <p:extLst>
      <p:ext uri="{BB962C8B-B14F-4D97-AF65-F5344CB8AC3E}">
        <p14:creationId xmlns:p14="http://schemas.microsoft.com/office/powerpoint/2010/main" val="3291041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図 48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7AF905DB-34E5-804B-96F7-DBE195F20A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660" y="3976394"/>
            <a:ext cx="1116927" cy="2420671"/>
          </a:xfrm>
          <a:prstGeom prst="rect">
            <a:avLst/>
          </a:prstGeom>
          <a:ln>
            <a:solidFill>
              <a:srgbClr val="0432FF"/>
            </a:solidFill>
          </a:ln>
        </p:spPr>
      </p:pic>
      <p:pic>
        <p:nvPicPr>
          <p:cNvPr id="36" name="図 35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5349988D-0F60-9A4B-893C-76FCECEAB4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5258" y="984317"/>
            <a:ext cx="1116927" cy="2420670"/>
          </a:xfrm>
          <a:prstGeom prst="rect">
            <a:avLst/>
          </a:prstGeom>
          <a:ln>
            <a:solidFill>
              <a:srgbClr val="0432FF"/>
            </a:solidFill>
          </a:ln>
        </p:spPr>
      </p:pic>
      <p:pic>
        <p:nvPicPr>
          <p:cNvPr id="34" name="図 33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6CB5F31C-0E03-2C41-B503-417A7B9E49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345" y="969754"/>
            <a:ext cx="1116927" cy="2420671"/>
          </a:xfrm>
          <a:prstGeom prst="rect">
            <a:avLst/>
          </a:prstGeom>
          <a:ln>
            <a:solidFill>
              <a:srgbClr val="0432FF"/>
            </a:solidFill>
          </a:ln>
        </p:spPr>
      </p:pic>
      <p:pic>
        <p:nvPicPr>
          <p:cNvPr id="32" name="図 31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64BB2E18-A2B1-4F45-A490-C51D3CFC83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157" y="969755"/>
            <a:ext cx="1116927" cy="2420671"/>
          </a:xfrm>
          <a:prstGeom prst="rect">
            <a:avLst/>
          </a:prstGeom>
          <a:ln>
            <a:solidFill>
              <a:srgbClr val="0432FF"/>
            </a:solidFill>
          </a:ln>
        </p:spPr>
      </p:pic>
      <p:pic>
        <p:nvPicPr>
          <p:cNvPr id="30" name="図 29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0F433387-5DF8-4B42-882B-16A3AF1F151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7647" y="969756"/>
            <a:ext cx="1116927" cy="2420670"/>
          </a:xfrm>
          <a:prstGeom prst="rect">
            <a:avLst/>
          </a:prstGeom>
          <a:ln>
            <a:solidFill>
              <a:srgbClr val="0432FF"/>
            </a:solidFill>
          </a:ln>
        </p:spPr>
      </p:pic>
      <p:pic>
        <p:nvPicPr>
          <p:cNvPr id="28" name="図 27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7DDA6E0A-42D0-194E-B15E-ABD0EB560FB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1886" y="969757"/>
            <a:ext cx="1116926" cy="2420669"/>
          </a:xfrm>
          <a:prstGeom prst="rect">
            <a:avLst/>
          </a:prstGeom>
          <a:ln>
            <a:solidFill>
              <a:srgbClr val="0432FF"/>
            </a:solidFill>
          </a:ln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688E53F-7C9C-6C41-AC10-B2844BD3A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1103-0399-4A4E-B2C2-768CBB6F6528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A1D17F66-C8D6-D64E-82CE-96EB54F59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6" y="158094"/>
            <a:ext cx="8923876" cy="663599"/>
          </a:xfrm>
        </p:spPr>
        <p:txBody>
          <a:bodyPr anchor="ctr">
            <a:normAutofit/>
          </a:bodyPr>
          <a:lstStyle/>
          <a:p>
            <a:r>
              <a:rPr kumimoji="1" lang="en-US" altLang="ja-JP" dirty="0"/>
              <a:t>2-1</a:t>
            </a:r>
            <a:r>
              <a:rPr lang="en-US" altLang="ja-JP" dirty="0"/>
              <a:t>. </a:t>
            </a:r>
            <a:r>
              <a:rPr kumimoji="1" lang="ja-JP" altLang="en-US" dirty="0"/>
              <a:t>ショートカットアプリ設定</a:t>
            </a:r>
          </a:p>
        </p:txBody>
      </p:sp>
      <p:pic>
        <p:nvPicPr>
          <p:cNvPr id="6" name="図 5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37634C32-B4A9-4540-ABDD-AE9E5EF4C5F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078" y="969758"/>
            <a:ext cx="1116926" cy="2420669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171BEEC-052D-6346-B0FA-2715421AFE3B}"/>
              </a:ext>
            </a:extLst>
          </p:cNvPr>
          <p:cNvSpPr/>
          <p:nvPr/>
        </p:nvSpPr>
        <p:spPr bwMode="auto">
          <a:xfrm flipV="1">
            <a:off x="623372" y="1109995"/>
            <a:ext cx="364813" cy="287675"/>
          </a:xfrm>
          <a:prstGeom prst="rect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5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kumimoji="0" lang="ja-JP" alt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E4DBDF5-0B83-7049-8EB8-09B4CF4DFA72}"/>
              </a:ext>
            </a:extLst>
          </p:cNvPr>
          <p:cNvSpPr/>
          <p:nvPr/>
        </p:nvSpPr>
        <p:spPr bwMode="auto">
          <a:xfrm flipV="1">
            <a:off x="1670468" y="1376441"/>
            <a:ext cx="1235588" cy="179282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5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kumimoji="0" lang="ja-JP" alt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5739003-13A3-1844-9C76-C7E0696B14BE}"/>
              </a:ext>
            </a:extLst>
          </p:cNvPr>
          <p:cNvSpPr/>
          <p:nvPr/>
        </p:nvSpPr>
        <p:spPr bwMode="auto">
          <a:xfrm flipV="1">
            <a:off x="4085162" y="990306"/>
            <a:ext cx="289999" cy="335444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5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kumimoji="0" lang="ja-JP" alt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E10F752-C3BC-2B44-AC46-ACA03681D224}"/>
              </a:ext>
            </a:extLst>
          </p:cNvPr>
          <p:cNvSpPr/>
          <p:nvPr/>
        </p:nvSpPr>
        <p:spPr bwMode="auto">
          <a:xfrm flipV="1">
            <a:off x="4638660" y="1555723"/>
            <a:ext cx="1235588" cy="179282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5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kumimoji="0" lang="ja-JP" alt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9B7C7D8-0879-C146-876B-D8C401324D52}"/>
              </a:ext>
            </a:extLst>
          </p:cNvPr>
          <p:cNvSpPr/>
          <p:nvPr/>
        </p:nvSpPr>
        <p:spPr bwMode="auto">
          <a:xfrm flipV="1">
            <a:off x="7058581" y="2241323"/>
            <a:ext cx="289999" cy="335444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5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kumimoji="0" lang="ja-JP" alt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7EED2C8E-295B-6B41-93C4-84CD7BD44D72}"/>
              </a:ext>
            </a:extLst>
          </p:cNvPr>
          <p:cNvSpPr/>
          <p:nvPr/>
        </p:nvSpPr>
        <p:spPr bwMode="auto">
          <a:xfrm flipV="1">
            <a:off x="7795615" y="1333282"/>
            <a:ext cx="745934" cy="197003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5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kumimoji="0" lang="ja-JP" alt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14350275-A093-F042-A4E1-56B7A2D23C86}"/>
              </a:ext>
            </a:extLst>
          </p:cNvPr>
          <p:cNvSpPr/>
          <p:nvPr/>
        </p:nvSpPr>
        <p:spPr bwMode="auto">
          <a:xfrm flipV="1">
            <a:off x="1764990" y="3093556"/>
            <a:ext cx="289999" cy="335444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5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kumimoji="0" lang="ja-JP" altLang="en-US" dirty="0">
              <a:latin typeface="Arial" charset="0"/>
              <a:ea typeface="ＭＳ Ｐゴシック" charset="-128"/>
            </a:endParaRPr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C0028C4A-386D-3D41-8571-53AC123ABA0E}"/>
              </a:ext>
            </a:extLst>
          </p:cNvPr>
          <p:cNvCxnSpPr/>
          <p:nvPr/>
        </p:nvCxnSpPr>
        <p:spPr>
          <a:xfrm>
            <a:off x="988185" y="1397670"/>
            <a:ext cx="743701" cy="1695886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28D68035-0310-374B-B91C-C0F3B638357A}"/>
              </a:ext>
            </a:extLst>
          </p:cNvPr>
          <p:cNvCxnSpPr>
            <a:cxnSpLocks/>
          </p:cNvCxnSpPr>
          <p:nvPr/>
        </p:nvCxnSpPr>
        <p:spPr>
          <a:xfrm flipV="1">
            <a:off x="1901902" y="1555723"/>
            <a:ext cx="359170" cy="1537833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026C823D-2FB2-B749-B007-081C437EDF52}"/>
              </a:ext>
            </a:extLst>
          </p:cNvPr>
          <p:cNvCxnSpPr>
            <a:stCxn id="19" idx="3"/>
            <a:endCxn id="20" idx="1"/>
          </p:cNvCxnSpPr>
          <p:nvPr/>
        </p:nvCxnSpPr>
        <p:spPr>
          <a:xfrm flipV="1">
            <a:off x="2906056" y="1158028"/>
            <a:ext cx="1179106" cy="308054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4C98E4C-9941-B146-893D-357AD7D89148}"/>
              </a:ext>
            </a:extLst>
          </p:cNvPr>
          <p:cNvSpPr txBox="1"/>
          <p:nvPr/>
        </p:nvSpPr>
        <p:spPr>
          <a:xfrm>
            <a:off x="3334704" y="3467575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＋タップ</a:t>
            </a:r>
          </a:p>
        </p:txBody>
      </p: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AECB454E-0A80-4F4C-B417-BF510DF8358E}"/>
              </a:ext>
            </a:extLst>
          </p:cNvPr>
          <p:cNvCxnSpPr/>
          <p:nvPr/>
        </p:nvCxnSpPr>
        <p:spPr>
          <a:xfrm>
            <a:off x="4375161" y="1306998"/>
            <a:ext cx="316996" cy="248725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47585500-A590-904D-9383-3154A6955FE1}"/>
              </a:ext>
            </a:extLst>
          </p:cNvPr>
          <p:cNvSpPr/>
          <p:nvPr/>
        </p:nvSpPr>
        <p:spPr bwMode="auto">
          <a:xfrm flipV="1">
            <a:off x="5151924" y="4257224"/>
            <a:ext cx="617669" cy="25389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5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kumimoji="0" lang="ja-JP" altLang="en-US" dirty="0">
              <a:latin typeface="Arial" charset="0"/>
              <a:ea typeface="ＭＳ Ｐゴシック" charset="-128"/>
            </a:endParaRPr>
          </a:p>
        </p:txBody>
      </p:sp>
      <p:pic>
        <p:nvPicPr>
          <p:cNvPr id="51" name="図 50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FB76B798-3148-F74B-9F54-30B400BA4C2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345" y="3917635"/>
            <a:ext cx="1142392" cy="2475860"/>
          </a:xfrm>
          <a:prstGeom prst="rect">
            <a:avLst/>
          </a:prstGeom>
        </p:spPr>
      </p:pic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DCF03243-2223-6845-94F5-81FCF8F0B944}"/>
              </a:ext>
            </a:extLst>
          </p:cNvPr>
          <p:cNvSpPr/>
          <p:nvPr/>
        </p:nvSpPr>
        <p:spPr bwMode="auto">
          <a:xfrm flipV="1">
            <a:off x="6210612" y="5842822"/>
            <a:ext cx="1142392" cy="29926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5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kumimoji="0" lang="ja-JP" altLang="en-US" dirty="0">
              <a:latin typeface="Arial" charset="0"/>
              <a:ea typeface="ＭＳ Ｐゴシック" charset="-128"/>
            </a:endParaRPr>
          </a:p>
        </p:txBody>
      </p: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95468372-FEBA-3B4C-92FC-A632996C35CC}"/>
              </a:ext>
            </a:extLst>
          </p:cNvPr>
          <p:cNvCxnSpPr>
            <a:stCxn id="21" idx="3"/>
          </p:cNvCxnSpPr>
          <p:nvPr/>
        </p:nvCxnSpPr>
        <p:spPr>
          <a:xfrm>
            <a:off x="5874248" y="1645364"/>
            <a:ext cx="1184333" cy="679275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D34E513F-48BD-914A-B0E2-FA699F024220}"/>
              </a:ext>
            </a:extLst>
          </p:cNvPr>
          <p:cNvSpPr txBox="1"/>
          <p:nvPr/>
        </p:nvSpPr>
        <p:spPr>
          <a:xfrm>
            <a:off x="6313661" y="340498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＋タップ</a:t>
            </a: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00C15AC5-5CCB-AA41-9644-D253CA4C4DFD}"/>
              </a:ext>
            </a:extLst>
          </p:cNvPr>
          <p:cNvSpPr/>
          <p:nvPr/>
        </p:nvSpPr>
        <p:spPr bwMode="auto">
          <a:xfrm flipV="1">
            <a:off x="6015283" y="2259353"/>
            <a:ext cx="902261" cy="33544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5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kumimoji="0" lang="ja-JP" alt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2044B6CE-8701-C94B-AC42-C7AA77182253}"/>
              </a:ext>
            </a:extLst>
          </p:cNvPr>
          <p:cNvSpPr/>
          <p:nvPr/>
        </p:nvSpPr>
        <p:spPr>
          <a:xfrm>
            <a:off x="3596633" y="2456121"/>
            <a:ext cx="2368232" cy="2059426"/>
          </a:xfrm>
          <a:custGeom>
            <a:avLst/>
            <a:gdLst>
              <a:gd name="connsiteX0" fmla="*/ 2368232 w 2368232"/>
              <a:gd name="connsiteY0" fmla="*/ 0 h 2059426"/>
              <a:gd name="connsiteX1" fmla="*/ 18437 w 2368232"/>
              <a:gd name="connsiteY1" fmla="*/ 1839432 h 2059426"/>
              <a:gd name="connsiteX2" fmla="*/ 1464465 w 2368232"/>
              <a:gd name="connsiteY2" fmla="*/ 1956391 h 205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8232" h="2059426">
                <a:moveTo>
                  <a:pt x="2368232" y="0"/>
                </a:moveTo>
                <a:cubicBezTo>
                  <a:pt x="1268648" y="756683"/>
                  <a:pt x="169065" y="1513367"/>
                  <a:pt x="18437" y="1839432"/>
                </a:cubicBezTo>
                <a:cubicBezTo>
                  <a:pt x="-132191" y="2165497"/>
                  <a:pt x="666137" y="2060944"/>
                  <a:pt x="1464465" y="1956391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27604BD7-5CED-4B43-95C6-CFCDD59F9EA3}"/>
              </a:ext>
            </a:extLst>
          </p:cNvPr>
          <p:cNvSpPr txBox="1"/>
          <p:nvPr/>
        </p:nvSpPr>
        <p:spPr>
          <a:xfrm>
            <a:off x="5250620" y="2597413"/>
            <a:ext cx="110799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ja-JP" altLang="en-US" sz="1200"/>
              <a:t>電話アイコン</a:t>
            </a:r>
            <a:endParaRPr lang="en-US" altLang="ja-JP" sz="1200" dirty="0"/>
          </a:p>
          <a:p>
            <a:r>
              <a:rPr kumimoji="1" lang="ja-JP" altLang="en-US" sz="1200"/>
              <a:t>がない場合</a:t>
            </a:r>
          </a:p>
        </p:txBody>
      </p: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EA6AB9C9-F0A8-0646-B1E8-D0940A149EA2}"/>
              </a:ext>
            </a:extLst>
          </p:cNvPr>
          <p:cNvCxnSpPr/>
          <p:nvPr/>
        </p:nvCxnSpPr>
        <p:spPr>
          <a:xfrm>
            <a:off x="5809084" y="4511120"/>
            <a:ext cx="401528" cy="13317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11597F34-E38A-DB45-896B-A6177B29B7AC}"/>
              </a:ext>
            </a:extLst>
          </p:cNvPr>
          <p:cNvCxnSpPr/>
          <p:nvPr/>
        </p:nvCxnSpPr>
        <p:spPr>
          <a:xfrm flipV="1">
            <a:off x="7244673" y="2642881"/>
            <a:ext cx="0" cy="32074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4E834E89-39D5-1F49-BB88-69233DE62BFC}"/>
              </a:ext>
            </a:extLst>
          </p:cNvPr>
          <p:cNvCxnSpPr/>
          <p:nvPr/>
        </p:nvCxnSpPr>
        <p:spPr>
          <a:xfrm flipV="1">
            <a:off x="7340272" y="1530285"/>
            <a:ext cx="612881" cy="711038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BDAEE5E0-6E6E-2344-9112-75CD7F74E11D}"/>
              </a:ext>
            </a:extLst>
          </p:cNvPr>
          <p:cNvSpPr txBox="1"/>
          <p:nvPr/>
        </p:nvSpPr>
        <p:spPr>
          <a:xfrm>
            <a:off x="7848609" y="3498353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/>
              <a:t>連絡先タップ</a:t>
            </a:r>
          </a:p>
        </p:txBody>
      </p:sp>
    </p:spTree>
    <p:extLst>
      <p:ext uri="{BB962C8B-B14F-4D97-AF65-F5344CB8AC3E}">
        <p14:creationId xmlns:p14="http://schemas.microsoft.com/office/powerpoint/2010/main" val="3918772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図 37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A6C65B3B-C905-7C4E-8BFA-7B405BFE9C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203" y="1962762"/>
            <a:ext cx="1132797" cy="2455064"/>
          </a:xfrm>
          <a:prstGeom prst="rect">
            <a:avLst/>
          </a:prstGeom>
          <a:ln>
            <a:solidFill>
              <a:srgbClr val="0432FF"/>
            </a:solidFill>
          </a:ln>
        </p:spPr>
      </p:pic>
      <p:pic>
        <p:nvPicPr>
          <p:cNvPr id="36" name="図 35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07223049-240B-4B4D-A914-0234A47F1E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5487" y="1962760"/>
            <a:ext cx="1132798" cy="2455066"/>
          </a:xfrm>
          <a:prstGeom prst="rect">
            <a:avLst/>
          </a:prstGeom>
          <a:ln>
            <a:solidFill>
              <a:srgbClr val="0432FF"/>
            </a:solidFill>
          </a:ln>
        </p:spPr>
      </p:pic>
      <p:pic>
        <p:nvPicPr>
          <p:cNvPr id="31" name="図 30" descr="テーブル&#10;&#10;中程度の精度で自動的に生成された説明">
            <a:extLst>
              <a:ext uri="{FF2B5EF4-FFF2-40B4-BE49-F238E27FC236}">
                <a16:creationId xmlns:a16="http://schemas.microsoft.com/office/drawing/2014/main" id="{E8B4A3F9-A40E-4840-8F5E-E8F656218A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229" y="1928364"/>
            <a:ext cx="1132798" cy="2455067"/>
          </a:xfrm>
          <a:prstGeom prst="rect">
            <a:avLst/>
          </a:prstGeom>
          <a:ln>
            <a:solidFill>
              <a:srgbClr val="0432FF"/>
            </a:solidFill>
          </a:ln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3D696AD-5E90-E744-88B9-2F091D84F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1103-0399-4A4E-B2C2-768CBB6F6528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FD8A6A2-2BF2-B840-898A-EBF1F1DE88A8}"/>
              </a:ext>
            </a:extLst>
          </p:cNvPr>
          <p:cNvSpPr txBox="1"/>
          <p:nvPr/>
        </p:nvSpPr>
        <p:spPr>
          <a:xfrm>
            <a:off x="492283" y="4597944"/>
            <a:ext cx="19271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ここで、先の手順</a:t>
            </a:r>
            <a:r>
              <a:rPr lang="en-US" altLang="ja-JP" sz="1100" dirty="0"/>
              <a:t>1</a:t>
            </a:r>
            <a:r>
              <a:rPr lang="ja-JP" altLang="en-US" sz="1100" dirty="0"/>
              <a:t>で確認した着信（メイン）の番号を</a:t>
            </a:r>
            <a:r>
              <a:rPr kumimoji="1" lang="ja-JP" altLang="en-US" sz="1100" dirty="0"/>
              <a:t>入力して該当番号を選択</a:t>
            </a:r>
          </a:p>
        </p:txBody>
      </p:sp>
      <p:sp>
        <p:nvSpPr>
          <p:cNvPr id="22" name="角丸四角形吹き出し 21">
            <a:extLst>
              <a:ext uri="{FF2B5EF4-FFF2-40B4-BE49-F238E27FC236}">
                <a16:creationId xmlns:a16="http://schemas.microsoft.com/office/drawing/2014/main" id="{DF280ED8-017E-074A-A2BC-64960BD2AC13}"/>
              </a:ext>
            </a:extLst>
          </p:cNvPr>
          <p:cNvSpPr/>
          <p:nvPr/>
        </p:nvSpPr>
        <p:spPr>
          <a:xfrm>
            <a:off x="476977" y="1093370"/>
            <a:ext cx="3631652" cy="662680"/>
          </a:xfrm>
          <a:prstGeom prst="wedgeRoundRectCallout">
            <a:avLst>
              <a:gd name="adj1" fmla="val -23262"/>
              <a:gd name="adj2" fmla="val 11951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ここで、先の手順</a:t>
            </a:r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1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で確認した着信（メイン）の番号を</a:t>
            </a:r>
            <a:endParaRPr lang="en-US" altLang="ja-JP" sz="1000" dirty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入力して該当アドレス帳を選択</a:t>
            </a:r>
          </a:p>
          <a:p>
            <a:pPr algn="ctr"/>
            <a:endParaRPr kumimoji="1" lang="ja-JP" altLang="en-US" sz="1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3B2027EB-88C6-EF4B-8EFE-EEDB73E7F009}"/>
              </a:ext>
            </a:extLst>
          </p:cNvPr>
          <p:cNvSpPr/>
          <p:nvPr/>
        </p:nvSpPr>
        <p:spPr bwMode="auto">
          <a:xfrm flipV="1">
            <a:off x="5259527" y="2083853"/>
            <a:ext cx="289999" cy="258388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5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kumimoji="0" lang="ja-JP" alt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07A8E60B-C218-0542-921F-563220A773D7}"/>
              </a:ext>
            </a:extLst>
          </p:cNvPr>
          <p:cNvSpPr/>
          <p:nvPr/>
        </p:nvSpPr>
        <p:spPr bwMode="auto">
          <a:xfrm flipV="1">
            <a:off x="6097135" y="2692011"/>
            <a:ext cx="1369347" cy="462763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5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kumimoji="0" lang="ja-JP" alt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8E6C844-2766-F946-B8E9-2CB818E6823B}"/>
              </a:ext>
            </a:extLst>
          </p:cNvPr>
          <p:cNvSpPr txBox="1"/>
          <p:nvPr/>
        </p:nvSpPr>
        <p:spPr>
          <a:xfrm>
            <a:off x="6097135" y="4561853"/>
            <a:ext cx="1927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このような表示になっている事を確認</a:t>
            </a:r>
            <a:endParaRPr lang="en-US" altLang="ja-JP" sz="1100" dirty="0"/>
          </a:p>
        </p:txBody>
      </p:sp>
      <p:sp>
        <p:nvSpPr>
          <p:cNvPr id="28" name="タイトル 3">
            <a:extLst>
              <a:ext uri="{FF2B5EF4-FFF2-40B4-BE49-F238E27FC236}">
                <a16:creationId xmlns:a16="http://schemas.microsoft.com/office/drawing/2014/main" id="{3B7B11F8-4EC6-8247-BF21-FBD678B5A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24" y="158094"/>
            <a:ext cx="8229600" cy="663599"/>
          </a:xfrm>
        </p:spPr>
        <p:txBody>
          <a:bodyPr anchor="ctr"/>
          <a:lstStyle/>
          <a:p>
            <a:r>
              <a:rPr kumimoji="1" lang="en-US" altLang="ja-JP" dirty="0"/>
              <a:t>2-2. </a:t>
            </a:r>
            <a:r>
              <a:rPr kumimoji="1" lang="ja-JP" altLang="en-US" dirty="0"/>
              <a:t>ショートカットアプリ設定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49C31C8-E6FD-BB43-B93E-20BEC451C060}"/>
              </a:ext>
            </a:extLst>
          </p:cNvPr>
          <p:cNvSpPr txBox="1"/>
          <p:nvPr/>
        </p:nvSpPr>
        <p:spPr>
          <a:xfrm>
            <a:off x="4108629" y="4597943"/>
            <a:ext cx="1927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番号を選択後。右上の</a:t>
            </a:r>
            <a:r>
              <a:rPr lang="en-US" altLang="ja-JP" sz="1100" dirty="0"/>
              <a:t>X</a:t>
            </a:r>
            <a:r>
              <a:rPr lang="ja-JP" altLang="en-US" sz="1100" dirty="0"/>
              <a:t>を</a:t>
            </a:r>
            <a:endParaRPr lang="en-US" altLang="ja-JP" sz="1100" dirty="0"/>
          </a:p>
          <a:p>
            <a:r>
              <a:rPr lang="ja-JP" altLang="en-US" sz="1100" dirty="0"/>
              <a:t>タップ</a:t>
            </a:r>
            <a:endParaRPr lang="en-US" altLang="ja-JP" sz="1100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63ACF171-74CE-3649-AEA7-BD723684C783}"/>
              </a:ext>
            </a:extLst>
          </p:cNvPr>
          <p:cNvSpPr/>
          <p:nvPr/>
        </p:nvSpPr>
        <p:spPr>
          <a:xfrm>
            <a:off x="866229" y="2554880"/>
            <a:ext cx="404038" cy="1748240"/>
          </a:xfrm>
          <a:prstGeom prst="rect">
            <a:avLst/>
          </a:prstGeom>
          <a:solidFill>
            <a:schemeClr val="bg1">
              <a:lumMod val="65000"/>
              <a:alpha val="89814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" name="図 33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83B7758B-3F66-034F-AC18-3F89ED869E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9412" y="1928363"/>
            <a:ext cx="1132798" cy="2455067"/>
          </a:xfrm>
          <a:prstGeom prst="rect">
            <a:avLst/>
          </a:prstGeom>
          <a:ln>
            <a:solidFill>
              <a:srgbClr val="0432FF"/>
            </a:solidFill>
          </a:ln>
        </p:spPr>
      </p:pic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9CAE39A0-740B-334B-89BF-BF90D09E8674}"/>
              </a:ext>
            </a:extLst>
          </p:cNvPr>
          <p:cNvSpPr/>
          <p:nvPr/>
        </p:nvSpPr>
        <p:spPr bwMode="auto">
          <a:xfrm flipV="1">
            <a:off x="2482638" y="2380509"/>
            <a:ext cx="1466346" cy="258388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5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kumimoji="0" lang="ja-JP" alt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9FACEBAB-75F5-C141-AF14-6608FF941A44}"/>
              </a:ext>
            </a:extLst>
          </p:cNvPr>
          <p:cNvSpPr txBox="1"/>
          <p:nvPr/>
        </p:nvSpPr>
        <p:spPr>
          <a:xfrm>
            <a:off x="2479657" y="4671876"/>
            <a:ext cx="162897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err="1"/>
              <a:t>uniConnect</a:t>
            </a:r>
            <a:r>
              <a:rPr kumimoji="1" lang="ja-JP" altLang="en-US" sz="1050"/>
              <a:t>着信タップ</a:t>
            </a:r>
          </a:p>
        </p:txBody>
      </p:sp>
      <p:sp>
        <p:nvSpPr>
          <p:cNvPr id="41" name="右矢印 40">
            <a:extLst>
              <a:ext uri="{FF2B5EF4-FFF2-40B4-BE49-F238E27FC236}">
                <a16:creationId xmlns:a16="http://schemas.microsoft.com/office/drawing/2014/main" id="{44AEF71D-A58C-C642-B2B8-6B3C5C0AACD1}"/>
              </a:ext>
            </a:extLst>
          </p:cNvPr>
          <p:cNvSpPr/>
          <p:nvPr/>
        </p:nvSpPr>
        <p:spPr>
          <a:xfrm>
            <a:off x="2190307" y="3009014"/>
            <a:ext cx="289350" cy="4199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D1AC9E24-9691-6143-958E-E30F0D49A04E}"/>
              </a:ext>
            </a:extLst>
          </p:cNvPr>
          <p:cNvCxnSpPr>
            <a:stCxn id="39" idx="3"/>
          </p:cNvCxnSpPr>
          <p:nvPr/>
        </p:nvCxnSpPr>
        <p:spPr>
          <a:xfrm flipV="1">
            <a:off x="3948984" y="2342241"/>
            <a:ext cx="1310543" cy="167462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2B6524C0-E227-3149-8D0D-AFD5DC7CA8DA}"/>
              </a:ext>
            </a:extLst>
          </p:cNvPr>
          <p:cNvCxnSpPr>
            <a:stCxn id="25" idx="3"/>
          </p:cNvCxnSpPr>
          <p:nvPr/>
        </p:nvCxnSpPr>
        <p:spPr>
          <a:xfrm>
            <a:off x="5549526" y="2213047"/>
            <a:ext cx="547609" cy="478964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18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図 37" descr="グラフィカル ユーザー インターフェイス&#10;&#10;低い精度で自動的に生成された説明">
            <a:extLst>
              <a:ext uri="{FF2B5EF4-FFF2-40B4-BE49-F238E27FC236}">
                <a16:creationId xmlns:a16="http://schemas.microsoft.com/office/drawing/2014/main" id="{79F7FBCD-C7EC-BB43-AC22-BB48367C18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4584" y="1984943"/>
            <a:ext cx="1116928" cy="2420674"/>
          </a:xfrm>
          <a:prstGeom prst="rect">
            <a:avLst/>
          </a:prstGeom>
          <a:ln>
            <a:solidFill>
              <a:srgbClr val="0432FF"/>
            </a:solidFill>
          </a:ln>
        </p:spPr>
      </p:pic>
      <p:pic>
        <p:nvPicPr>
          <p:cNvPr id="36" name="図 35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334F9E31-793F-F845-95C0-E72873839C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6884" y="1984943"/>
            <a:ext cx="1116928" cy="2420674"/>
          </a:xfrm>
          <a:prstGeom prst="rect">
            <a:avLst/>
          </a:prstGeom>
          <a:ln>
            <a:solidFill>
              <a:srgbClr val="0432FF"/>
            </a:solidFill>
          </a:ln>
        </p:spPr>
      </p:pic>
      <p:pic>
        <p:nvPicPr>
          <p:cNvPr id="34" name="図 33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95793DED-F0C2-964B-B230-A590F819BE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213" y="1984943"/>
            <a:ext cx="1116928" cy="2420674"/>
          </a:xfrm>
          <a:prstGeom prst="rect">
            <a:avLst/>
          </a:prstGeom>
          <a:ln>
            <a:solidFill>
              <a:srgbClr val="0432FF"/>
            </a:solidFill>
          </a:ln>
        </p:spPr>
      </p:pic>
      <p:pic>
        <p:nvPicPr>
          <p:cNvPr id="32" name="図 31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4B09B94B-45A0-9247-B147-5BAC40627F6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101" y="1984943"/>
            <a:ext cx="1134663" cy="2459109"/>
          </a:xfrm>
          <a:prstGeom prst="rect">
            <a:avLst/>
          </a:prstGeom>
          <a:ln>
            <a:solidFill>
              <a:srgbClr val="0432FF"/>
            </a:solidFill>
          </a:ln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E0E75F5-72AB-7241-AE6C-41CCE6DA2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1103-0399-4A4E-B2C2-768CBB6F6528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45D9E755-FA33-7142-919D-AD14D6DA6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2" y="160349"/>
            <a:ext cx="9033938" cy="663599"/>
          </a:xfrm>
        </p:spPr>
        <p:txBody>
          <a:bodyPr anchor="ctr">
            <a:noAutofit/>
          </a:bodyPr>
          <a:lstStyle/>
          <a:p>
            <a:r>
              <a:rPr lang="en-US" altLang="ja-JP" dirty="0"/>
              <a:t>3-1. </a:t>
            </a:r>
            <a:r>
              <a:rPr lang="ja-JP" altLang="en-US" dirty="0"/>
              <a:t>方法</a:t>
            </a:r>
            <a:r>
              <a:rPr kumimoji="1" lang="ja-JP" altLang="en-US" dirty="0"/>
              <a:t>１）背面タップ</a:t>
            </a:r>
            <a:r>
              <a:rPr lang="ja-JP" altLang="en-US" dirty="0"/>
              <a:t>設定方法</a:t>
            </a:r>
            <a:endParaRPr kumimoji="1" lang="ja-JP" altLang="en-US" dirty="0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68915BB4-1AE3-BA48-88A5-C0DAB581885F}"/>
              </a:ext>
            </a:extLst>
          </p:cNvPr>
          <p:cNvSpPr/>
          <p:nvPr/>
        </p:nvSpPr>
        <p:spPr bwMode="auto">
          <a:xfrm flipV="1">
            <a:off x="1807836" y="3036919"/>
            <a:ext cx="1116928" cy="258388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5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kumimoji="0" lang="ja-JP" alt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DA7D589-9693-2749-8A7C-02C8207E617A}"/>
              </a:ext>
            </a:extLst>
          </p:cNvPr>
          <p:cNvSpPr/>
          <p:nvPr/>
        </p:nvSpPr>
        <p:spPr bwMode="auto">
          <a:xfrm flipV="1">
            <a:off x="3276213" y="3680168"/>
            <a:ext cx="1116928" cy="258388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5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kumimoji="0" lang="ja-JP" alt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9105D5A-7D48-1143-B6F0-349847011579}"/>
              </a:ext>
            </a:extLst>
          </p:cNvPr>
          <p:cNvSpPr/>
          <p:nvPr/>
        </p:nvSpPr>
        <p:spPr bwMode="auto">
          <a:xfrm flipV="1">
            <a:off x="4666884" y="3938556"/>
            <a:ext cx="1116928" cy="183414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5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kumimoji="0" lang="ja-JP" alt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E5DA9210-0C11-6546-B3C3-585C6704A917}"/>
              </a:ext>
            </a:extLst>
          </p:cNvPr>
          <p:cNvSpPr/>
          <p:nvPr/>
        </p:nvSpPr>
        <p:spPr bwMode="auto">
          <a:xfrm flipV="1">
            <a:off x="6004390" y="2347536"/>
            <a:ext cx="1116928" cy="183414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5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kumimoji="0" lang="ja-JP" altLang="en-US" dirty="0">
              <a:latin typeface="Arial" charset="0"/>
              <a:ea typeface="ＭＳ Ｐゴシック" charset="-128"/>
            </a:endParaRPr>
          </a:p>
        </p:txBody>
      </p:sp>
      <p:pic>
        <p:nvPicPr>
          <p:cNvPr id="29" name="図 28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90B47225-7365-294E-99A8-4E9E8DF8541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724" y="1986073"/>
            <a:ext cx="1116928" cy="2420673"/>
          </a:xfrm>
          <a:prstGeom prst="rect">
            <a:avLst/>
          </a:prstGeom>
        </p:spPr>
      </p:pic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A2017ECC-2E7E-B643-A941-59E1525987F4}"/>
              </a:ext>
            </a:extLst>
          </p:cNvPr>
          <p:cNvSpPr/>
          <p:nvPr/>
        </p:nvSpPr>
        <p:spPr bwMode="auto">
          <a:xfrm flipV="1">
            <a:off x="997895" y="2443555"/>
            <a:ext cx="440757" cy="342704"/>
          </a:xfrm>
          <a:prstGeom prst="rect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5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kumimoji="0" lang="ja-JP" altLang="en-US" dirty="0">
              <a:latin typeface="Arial" charset="0"/>
              <a:ea typeface="ＭＳ Ｐゴシック" charset="-128"/>
            </a:endParaRPr>
          </a:p>
        </p:txBody>
      </p:sp>
      <p:pic>
        <p:nvPicPr>
          <p:cNvPr id="40" name="図 39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F58C4EA8-93CC-F342-8DD8-914CB585E01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284" y="1984943"/>
            <a:ext cx="1116929" cy="2420674"/>
          </a:xfrm>
          <a:prstGeom prst="rect">
            <a:avLst/>
          </a:prstGeom>
          <a:ln>
            <a:solidFill>
              <a:srgbClr val="0432FF"/>
            </a:solidFill>
          </a:ln>
        </p:spPr>
      </p:pic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67D536B8-4A08-5C48-A031-227712C890A6}"/>
              </a:ext>
            </a:extLst>
          </p:cNvPr>
          <p:cNvSpPr/>
          <p:nvPr/>
        </p:nvSpPr>
        <p:spPr bwMode="auto">
          <a:xfrm flipV="1">
            <a:off x="7370421" y="4030263"/>
            <a:ext cx="1116928" cy="183414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5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kumimoji="0" lang="ja-JP" altLang="en-US" dirty="0">
              <a:latin typeface="Arial" charset="0"/>
              <a:ea typeface="ＭＳ Ｐゴシック" charset="-128"/>
            </a:endParaRPr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3E659A2C-9869-9F4B-B444-563CB4B5A853}"/>
              </a:ext>
            </a:extLst>
          </p:cNvPr>
          <p:cNvCxnSpPr>
            <a:stCxn id="30" idx="3"/>
            <a:endCxn id="24" idx="1"/>
          </p:cNvCxnSpPr>
          <p:nvPr/>
        </p:nvCxnSpPr>
        <p:spPr>
          <a:xfrm>
            <a:off x="1438652" y="2614907"/>
            <a:ext cx="369184" cy="5512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C1195466-033C-5E46-90A2-87568E0D89C0}"/>
              </a:ext>
            </a:extLst>
          </p:cNvPr>
          <p:cNvCxnSpPr>
            <a:stCxn id="24" idx="3"/>
            <a:endCxn id="25" idx="1"/>
          </p:cNvCxnSpPr>
          <p:nvPr/>
        </p:nvCxnSpPr>
        <p:spPr>
          <a:xfrm>
            <a:off x="2924764" y="3166113"/>
            <a:ext cx="351449" cy="643249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3A79C244-A308-B647-9955-0932B444DFF1}"/>
              </a:ext>
            </a:extLst>
          </p:cNvPr>
          <p:cNvCxnSpPr>
            <a:stCxn id="25" idx="3"/>
            <a:endCxn id="26" idx="1"/>
          </p:cNvCxnSpPr>
          <p:nvPr/>
        </p:nvCxnSpPr>
        <p:spPr>
          <a:xfrm>
            <a:off x="4393141" y="3809362"/>
            <a:ext cx="273743" cy="220901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7C787922-8207-4240-A8BA-7E93C6E8F454}"/>
              </a:ext>
            </a:extLst>
          </p:cNvPr>
          <p:cNvCxnSpPr>
            <a:stCxn id="26" idx="3"/>
            <a:endCxn id="27" idx="0"/>
          </p:cNvCxnSpPr>
          <p:nvPr/>
        </p:nvCxnSpPr>
        <p:spPr>
          <a:xfrm flipV="1">
            <a:off x="5783812" y="2530950"/>
            <a:ext cx="779042" cy="1499313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B80A1146-BB09-9249-95D0-F11610CA663D}"/>
              </a:ext>
            </a:extLst>
          </p:cNvPr>
          <p:cNvCxnSpPr>
            <a:stCxn id="27" idx="3"/>
            <a:endCxn id="41" idx="2"/>
          </p:cNvCxnSpPr>
          <p:nvPr/>
        </p:nvCxnSpPr>
        <p:spPr>
          <a:xfrm>
            <a:off x="7121318" y="2439243"/>
            <a:ext cx="807567" cy="1591020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CFAE81F6-8C27-6E45-B44A-0805233AABBC}"/>
              </a:ext>
            </a:extLst>
          </p:cNvPr>
          <p:cNvSpPr txBox="1"/>
          <p:nvPr/>
        </p:nvSpPr>
        <p:spPr>
          <a:xfrm>
            <a:off x="6831645" y="4528650"/>
            <a:ext cx="23123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/>
              <a:t>2.</a:t>
            </a:r>
            <a:r>
              <a:rPr lang="ja-JP" altLang="en-US" sz="1100" dirty="0"/>
              <a:t>のショートカットアプリ設定</a:t>
            </a:r>
            <a:endParaRPr lang="en-US" altLang="ja-JP" sz="1100" dirty="0"/>
          </a:p>
          <a:p>
            <a:r>
              <a:rPr kumimoji="1" lang="ja-JP" altLang="en-US" sz="1100" dirty="0"/>
              <a:t>で登録した操作を選択</a:t>
            </a:r>
          </a:p>
        </p:txBody>
      </p:sp>
    </p:spTree>
    <p:extLst>
      <p:ext uri="{BB962C8B-B14F-4D97-AF65-F5344CB8AC3E}">
        <p14:creationId xmlns:p14="http://schemas.microsoft.com/office/powerpoint/2010/main" val="2879722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05AFFC47-166C-4735-B4AE-515458313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536" y="927403"/>
            <a:ext cx="1079980" cy="2432638"/>
          </a:xfrm>
          <a:prstGeom prst="rect">
            <a:avLst/>
          </a:prstGeom>
          <a:ln>
            <a:solidFill>
              <a:srgbClr val="0432FF"/>
            </a:solidFill>
          </a:ln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262D8D23-3005-1B46-AE4F-A285076838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8701" y="957455"/>
            <a:ext cx="1116928" cy="2420673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8527EC23-68B5-3D43-9E8D-01486754FA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8030" y="977711"/>
            <a:ext cx="1116928" cy="2420674"/>
          </a:xfrm>
          <a:prstGeom prst="rect">
            <a:avLst/>
          </a:prstGeom>
        </p:spPr>
      </p:pic>
      <p:pic>
        <p:nvPicPr>
          <p:cNvPr id="34" name="図 33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95793DED-F0C2-964B-B230-A590F819BEC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9465" y="938238"/>
            <a:ext cx="1116928" cy="2420674"/>
          </a:xfrm>
          <a:prstGeom prst="rect">
            <a:avLst/>
          </a:prstGeom>
          <a:ln>
            <a:solidFill>
              <a:srgbClr val="0432FF"/>
            </a:solidFill>
          </a:ln>
        </p:spPr>
      </p:pic>
      <p:pic>
        <p:nvPicPr>
          <p:cNvPr id="32" name="図 31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4B09B94B-45A0-9247-B147-5BAC40627F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353" y="938238"/>
            <a:ext cx="1134663" cy="2459109"/>
          </a:xfrm>
          <a:prstGeom prst="rect">
            <a:avLst/>
          </a:prstGeom>
          <a:ln>
            <a:solidFill>
              <a:srgbClr val="0432FF"/>
            </a:solidFill>
          </a:ln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E0E75F5-72AB-7241-AE6C-41CCE6DA2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1103-0399-4A4E-B2C2-768CBB6F6528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45D9E755-FA33-7142-919D-AD14D6DA6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24" y="158098"/>
            <a:ext cx="8229600" cy="663599"/>
          </a:xfrm>
        </p:spPr>
        <p:txBody>
          <a:bodyPr anchor="ctr">
            <a:noAutofit/>
          </a:bodyPr>
          <a:lstStyle/>
          <a:p>
            <a:r>
              <a:rPr lang="en-US" altLang="ja-JP" dirty="0"/>
              <a:t>3-2. </a:t>
            </a:r>
            <a:r>
              <a:rPr lang="ja-JP" altLang="en-US" dirty="0"/>
              <a:t>方法</a:t>
            </a:r>
            <a:r>
              <a:rPr kumimoji="1" lang="ja-JP" altLang="en-US" dirty="0"/>
              <a:t>２）</a:t>
            </a:r>
            <a:r>
              <a:rPr kumimoji="1" lang="en-US" altLang="ja-JP" dirty="0" err="1"/>
              <a:t>AssitiveTouch</a:t>
            </a:r>
            <a:r>
              <a:rPr kumimoji="1" lang="ja-JP" altLang="en-US" dirty="0"/>
              <a:t>による方法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68915BB4-1AE3-BA48-88A5-C0DAB581885F}"/>
              </a:ext>
            </a:extLst>
          </p:cNvPr>
          <p:cNvSpPr/>
          <p:nvPr/>
        </p:nvSpPr>
        <p:spPr bwMode="auto">
          <a:xfrm flipV="1">
            <a:off x="1721088" y="1990214"/>
            <a:ext cx="1116928" cy="258388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5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kumimoji="0" lang="ja-JP" alt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DA7D589-9693-2749-8A7C-02C8207E617A}"/>
              </a:ext>
            </a:extLst>
          </p:cNvPr>
          <p:cNvSpPr/>
          <p:nvPr/>
        </p:nvSpPr>
        <p:spPr bwMode="auto">
          <a:xfrm flipV="1">
            <a:off x="3189465" y="2633463"/>
            <a:ext cx="1116928" cy="258388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5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kumimoji="0" lang="ja-JP" alt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9105D5A-7D48-1143-B6F0-349847011579}"/>
              </a:ext>
            </a:extLst>
          </p:cNvPr>
          <p:cNvSpPr/>
          <p:nvPr/>
        </p:nvSpPr>
        <p:spPr bwMode="auto">
          <a:xfrm flipV="1">
            <a:off x="4580136" y="1306077"/>
            <a:ext cx="1116928" cy="262125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5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kumimoji="0" lang="ja-JP" alt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E5DA9210-0C11-6546-B3C3-585C6704A917}"/>
              </a:ext>
            </a:extLst>
          </p:cNvPr>
          <p:cNvSpPr/>
          <p:nvPr/>
        </p:nvSpPr>
        <p:spPr bwMode="auto">
          <a:xfrm flipV="1">
            <a:off x="5970807" y="2089036"/>
            <a:ext cx="1116928" cy="306432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5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kumimoji="0" lang="ja-JP" altLang="en-US" dirty="0">
              <a:latin typeface="Arial" charset="0"/>
              <a:ea typeface="ＭＳ Ｐゴシック" charset="-128"/>
            </a:endParaRPr>
          </a:p>
        </p:txBody>
      </p:sp>
      <p:pic>
        <p:nvPicPr>
          <p:cNvPr id="29" name="図 28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90B47225-7365-294E-99A8-4E9E8DF8541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76" y="939368"/>
            <a:ext cx="1116928" cy="2420673"/>
          </a:xfrm>
          <a:prstGeom prst="rect">
            <a:avLst/>
          </a:prstGeom>
        </p:spPr>
      </p:pic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A2017ECC-2E7E-B643-A941-59E1525987F4}"/>
              </a:ext>
            </a:extLst>
          </p:cNvPr>
          <p:cNvSpPr/>
          <p:nvPr/>
        </p:nvSpPr>
        <p:spPr bwMode="auto">
          <a:xfrm flipV="1">
            <a:off x="911147" y="1396850"/>
            <a:ext cx="440757" cy="342704"/>
          </a:xfrm>
          <a:prstGeom prst="rect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5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kumimoji="0" lang="ja-JP" alt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67D536B8-4A08-5C48-A031-227712C890A6}"/>
              </a:ext>
            </a:extLst>
          </p:cNvPr>
          <p:cNvSpPr/>
          <p:nvPr/>
        </p:nvSpPr>
        <p:spPr bwMode="auto">
          <a:xfrm flipV="1">
            <a:off x="7283673" y="2983558"/>
            <a:ext cx="1116928" cy="183414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5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kumimoji="0" lang="ja-JP" altLang="en-US" dirty="0">
              <a:latin typeface="Arial" charset="0"/>
              <a:ea typeface="ＭＳ Ｐゴシック" charset="-128"/>
            </a:endParaRPr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3E659A2C-9869-9F4B-B444-563CB4B5A853}"/>
              </a:ext>
            </a:extLst>
          </p:cNvPr>
          <p:cNvCxnSpPr>
            <a:stCxn id="30" idx="3"/>
            <a:endCxn id="24" idx="1"/>
          </p:cNvCxnSpPr>
          <p:nvPr/>
        </p:nvCxnSpPr>
        <p:spPr>
          <a:xfrm>
            <a:off x="1351904" y="1568202"/>
            <a:ext cx="369184" cy="5512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C1195466-033C-5E46-90A2-87568E0D89C0}"/>
              </a:ext>
            </a:extLst>
          </p:cNvPr>
          <p:cNvCxnSpPr>
            <a:stCxn id="24" idx="3"/>
            <a:endCxn id="25" idx="1"/>
          </p:cNvCxnSpPr>
          <p:nvPr/>
        </p:nvCxnSpPr>
        <p:spPr>
          <a:xfrm>
            <a:off x="2838016" y="2119408"/>
            <a:ext cx="351449" cy="643249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3A79C244-A308-B647-9955-0932B444DFF1}"/>
              </a:ext>
            </a:extLst>
          </p:cNvPr>
          <p:cNvCxnSpPr>
            <a:cxnSpLocks/>
            <a:stCxn id="25" idx="3"/>
            <a:endCxn id="26" idx="1"/>
          </p:cNvCxnSpPr>
          <p:nvPr/>
        </p:nvCxnSpPr>
        <p:spPr>
          <a:xfrm flipV="1">
            <a:off x="4306393" y="1437139"/>
            <a:ext cx="273743" cy="1325518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7C787922-8207-4240-A8BA-7E93C6E8F454}"/>
              </a:ext>
            </a:extLst>
          </p:cNvPr>
          <p:cNvCxnSpPr>
            <a:cxnSpLocks/>
            <a:stCxn id="26" idx="3"/>
            <a:endCxn id="2" idx="1"/>
          </p:cNvCxnSpPr>
          <p:nvPr/>
        </p:nvCxnSpPr>
        <p:spPr>
          <a:xfrm>
            <a:off x="5697064" y="1437139"/>
            <a:ext cx="240966" cy="750909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B80A1146-BB09-9249-95D0-F11610CA663D}"/>
              </a:ext>
            </a:extLst>
          </p:cNvPr>
          <p:cNvCxnSpPr>
            <a:cxnSpLocks/>
            <a:stCxn id="27" idx="3"/>
            <a:endCxn id="41" idx="2"/>
          </p:cNvCxnSpPr>
          <p:nvPr/>
        </p:nvCxnSpPr>
        <p:spPr>
          <a:xfrm>
            <a:off x="7087735" y="2242252"/>
            <a:ext cx="754402" cy="741306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図 4">
            <a:extLst>
              <a:ext uri="{FF2B5EF4-FFF2-40B4-BE49-F238E27FC236}">
                <a16:creationId xmlns:a16="http://schemas.microsoft.com/office/drawing/2014/main" id="{1845909C-9F15-D74F-A2C1-76FBD7E9E04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9166" y="3857813"/>
            <a:ext cx="1265941" cy="2501286"/>
          </a:xfrm>
          <a:prstGeom prst="rect">
            <a:avLst/>
          </a:prstGeom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89B82AB6-4027-6845-8607-4E00B4AD632C}"/>
              </a:ext>
            </a:extLst>
          </p:cNvPr>
          <p:cNvSpPr/>
          <p:nvPr/>
        </p:nvSpPr>
        <p:spPr bwMode="auto">
          <a:xfrm flipV="1">
            <a:off x="4136913" y="5551923"/>
            <a:ext cx="443223" cy="415166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5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kumimoji="0" lang="ja-JP" alt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2C80B9-9B2E-884A-9672-E40F277E276A}"/>
              </a:ext>
            </a:extLst>
          </p:cNvPr>
          <p:cNvSpPr txBox="1"/>
          <p:nvPr/>
        </p:nvSpPr>
        <p:spPr>
          <a:xfrm>
            <a:off x="5066543" y="5565957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/>
              <a:t>このアイコンを操作</a:t>
            </a:r>
            <a:endParaRPr kumimoji="1" lang="ja-JP" altLang="en-US"/>
          </a:p>
        </p:txBody>
      </p:sp>
      <p:sp>
        <p:nvSpPr>
          <p:cNvPr id="7" name="左矢印 6">
            <a:extLst>
              <a:ext uri="{FF2B5EF4-FFF2-40B4-BE49-F238E27FC236}">
                <a16:creationId xmlns:a16="http://schemas.microsoft.com/office/drawing/2014/main" id="{4062B8B0-3EB7-F644-B522-A643B5C8EBE9}"/>
              </a:ext>
            </a:extLst>
          </p:cNvPr>
          <p:cNvSpPr/>
          <p:nvPr/>
        </p:nvSpPr>
        <p:spPr>
          <a:xfrm>
            <a:off x="4719065" y="5666992"/>
            <a:ext cx="285577" cy="12752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F518CB0-E692-45BC-92F9-F29444492825}"/>
              </a:ext>
            </a:extLst>
          </p:cNvPr>
          <p:cNvSpPr txBox="1"/>
          <p:nvPr/>
        </p:nvSpPr>
        <p:spPr>
          <a:xfrm>
            <a:off x="6831645" y="3551381"/>
            <a:ext cx="23123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/>
              <a:t>2.</a:t>
            </a:r>
            <a:r>
              <a:rPr lang="ja-JP" altLang="en-US" sz="1100" dirty="0"/>
              <a:t>のショートカットアプリ設定</a:t>
            </a:r>
            <a:endParaRPr lang="en-US" altLang="ja-JP" sz="1100" dirty="0"/>
          </a:p>
          <a:p>
            <a:r>
              <a:rPr kumimoji="1" lang="ja-JP" altLang="en-US" sz="1100" dirty="0"/>
              <a:t>で登録した操作を選択</a:t>
            </a:r>
          </a:p>
        </p:txBody>
      </p:sp>
    </p:spTree>
    <p:extLst>
      <p:ext uri="{BB962C8B-B14F-4D97-AF65-F5344CB8AC3E}">
        <p14:creationId xmlns:p14="http://schemas.microsoft.com/office/powerpoint/2010/main" val="3611609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88D50A9-E427-A145-959B-709AB62FF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1103-0399-4A4E-B2C2-768CBB6F6528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D9F8CF21-A716-2F49-8A0C-AE1F1F714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24" y="158094"/>
            <a:ext cx="8229600" cy="663599"/>
          </a:xfrm>
        </p:spPr>
        <p:txBody>
          <a:bodyPr anchor="ctr">
            <a:normAutofit/>
          </a:bodyPr>
          <a:lstStyle/>
          <a:p>
            <a:r>
              <a:rPr lang="en-US" altLang="ja-JP" dirty="0"/>
              <a:t>4. </a:t>
            </a:r>
            <a:r>
              <a:rPr lang="ja-JP" altLang="en-US" dirty="0"/>
              <a:t>実際の動作イメージ</a:t>
            </a:r>
            <a:endParaRPr kumimoji="1" lang="ja-JP" altLang="en-US" dirty="0"/>
          </a:p>
        </p:txBody>
      </p:sp>
      <p:pic>
        <p:nvPicPr>
          <p:cNvPr id="5" name="wtap" descr="wtap">
            <a:hlinkClick r:id="" action="ppaction://media"/>
            <a:extLst>
              <a:ext uri="{FF2B5EF4-FFF2-40B4-BE49-F238E27FC236}">
                <a16:creationId xmlns:a16="http://schemas.microsoft.com/office/drawing/2014/main" id="{7E2C92E5-386B-604B-9839-100F43988EA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18394"/>
          <a:stretch/>
        </p:blipFill>
        <p:spPr>
          <a:xfrm>
            <a:off x="790008" y="1631318"/>
            <a:ext cx="2478224" cy="359536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CDEF64D-6F52-6740-BBDE-016481308F1E}"/>
              </a:ext>
            </a:extLst>
          </p:cNvPr>
          <p:cNvSpPr txBox="1"/>
          <p:nvPr/>
        </p:nvSpPr>
        <p:spPr>
          <a:xfrm>
            <a:off x="2579673" y="5486447"/>
            <a:ext cx="3984654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+mn-ea"/>
              </a:rPr>
              <a:t>動作環境</a:t>
            </a:r>
            <a:endParaRPr kumimoji="1" lang="en-US" altLang="ja-JP" sz="1100" dirty="0">
              <a:latin typeface="+mn-ea"/>
            </a:endParaRPr>
          </a:p>
          <a:p>
            <a:r>
              <a:rPr kumimoji="1" lang="en-US" altLang="ja-JP" sz="1100" dirty="0">
                <a:latin typeface="+mn-ea"/>
              </a:rPr>
              <a:t>iOS				</a:t>
            </a:r>
            <a:r>
              <a:rPr lang="ja-JP" altLang="en-US" sz="1100" dirty="0">
                <a:latin typeface="+mn-ea"/>
              </a:rPr>
              <a:t>：</a:t>
            </a:r>
            <a:r>
              <a:rPr kumimoji="1" lang="en-US" altLang="ja-JP" sz="1100" dirty="0">
                <a:latin typeface="+mn-ea"/>
              </a:rPr>
              <a:t>15.3</a:t>
            </a:r>
          </a:p>
          <a:p>
            <a:r>
              <a:rPr lang="en-US" altLang="ja-JP" sz="1100" dirty="0">
                <a:latin typeface="+mn-ea"/>
              </a:rPr>
              <a:t>HW				</a:t>
            </a:r>
            <a:r>
              <a:rPr lang="ja-JP" altLang="en-US" sz="1100" dirty="0">
                <a:latin typeface="+mn-ea"/>
              </a:rPr>
              <a:t>：</a:t>
            </a:r>
            <a:r>
              <a:rPr lang="en-US" altLang="ja-JP" sz="1100" dirty="0">
                <a:latin typeface="+mn-ea"/>
              </a:rPr>
              <a:t>iPhone X</a:t>
            </a:r>
            <a:endParaRPr kumimoji="1" lang="en-US" altLang="ja-JP" sz="1100" dirty="0">
              <a:latin typeface="+mn-ea"/>
            </a:endParaRPr>
          </a:p>
          <a:p>
            <a:r>
              <a:rPr lang="en-US" altLang="ja-JP" sz="1100" dirty="0">
                <a:latin typeface="+mn-ea"/>
              </a:rPr>
              <a:t>uniConnect4</a:t>
            </a:r>
            <a:r>
              <a:rPr lang="ja-JP" altLang="en-US" sz="1100" dirty="0">
                <a:latin typeface="+mn-ea"/>
              </a:rPr>
              <a:t>バージョン</a:t>
            </a:r>
            <a:r>
              <a:rPr lang="en-US" altLang="ja-JP" sz="1100" dirty="0">
                <a:latin typeface="+mn-ea"/>
              </a:rPr>
              <a:t>	</a:t>
            </a:r>
            <a:r>
              <a:rPr lang="ja-JP" altLang="en-US" sz="1100" dirty="0">
                <a:latin typeface="+mn-ea"/>
              </a:rPr>
              <a:t>：</a:t>
            </a:r>
            <a:r>
              <a:rPr lang="en-US" altLang="ja-JP" sz="1100" dirty="0">
                <a:latin typeface="+mn-ea"/>
              </a:rPr>
              <a:t>4.0.3</a:t>
            </a:r>
            <a:endParaRPr kumimoji="1" lang="en-US" altLang="ja-JP" sz="1100" dirty="0">
              <a:latin typeface="+mn-ea"/>
            </a:endParaRPr>
          </a:p>
          <a:p>
            <a:r>
              <a:rPr lang="ja-JP" altLang="en-US" sz="1100" dirty="0">
                <a:latin typeface="+mn-ea"/>
              </a:rPr>
              <a:t>画面状態</a:t>
            </a:r>
            <a:r>
              <a:rPr lang="en-US" altLang="ja-JP" sz="1100" dirty="0">
                <a:latin typeface="+mn-ea"/>
              </a:rPr>
              <a:t>			</a:t>
            </a:r>
            <a:r>
              <a:rPr lang="ja-JP" altLang="en-US" sz="1100" dirty="0">
                <a:latin typeface="+mn-ea"/>
              </a:rPr>
              <a:t>：ロック状態</a:t>
            </a:r>
            <a:endParaRPr kumimoji="1" lang="ja-JP" altLang="en-US" sz="1100" dirty="0">
              <a:latin typeface="+mn-ea"/>
            </a:endParaRPr>
          </a:p>
        </p:txBody>
      </p:sp>
      <p:pic>
        <p:nvPicPr>
          <p:cNvPr id="6" name="assistive" descr="assistive">
            <a:hlinkClick r:id="" action="ppaction://media"/>
            <a:extLst>
              <a:ext uri="{FF2B5EF4-FFF2-40B4-BE49-F238E27FC236}">
                <a16:creationId xmlns:a16="http://schemas.microsoft.com/office/drawing/2014/main" id="{75DBD183-68F3-AD4F-BD83-C4C0BFFEC2F1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69907" y="1532466"/>
            <a:ext cx="2133600" cy="379306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52883FA-D8A0-5A4F-A3C6-C73B10FA6A26}"/>
              </a:ext>
            </a:extLst>
          </p:cNvPr>
          <p:cNvSpPr txBox="1"/>
          <p:nvPr/>
        </p:nvSpPr>
        <p:spPr>
          <a:xfrm>
            <a:off x="356679" y="1125064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方法</a:t>
            </a:r>
            <a:r>
              <a:rPr kumimoji="1" lang="en-US" altLang="ja-JP" dirty="0"/>
              <a:t>1</a:t>
            </a:r>
            <a:r>
              <a:rPr kumimoji="1" lang="ja-JP" altLang="en-US" dirty="0"/>
              <a:t>）：背面タップ設定方法</a:t>
            </a:r>
            <a:endParaRPr kumimoji="1" lang="en-US" altLang="ja-JP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A73722A-E9E6-D642-AB20-5C8A772B13C3}"/>
              </a:ext>
            </a:extLst>
          </p:cNvPr>
          <p:cNvSpPr txBox="1"/>
          <p:nvPr/>
        </p:nvSpPr>
        <p:spPr>
          <a:xfrm>
            <a:off x="4770745" y="1115736"/>
            <a:ext cx="3871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方法</a:t>
            </a:r>
            <a:r>
              <a:rPr lang="en-US" altLang="ja-JP" dirty="0"/>
              <a:t>2</a:t>
            </a:r>
            <a:r>
              <a:rPr lang="ja-JP" altLang="en-US" dirty="0"/>
              <a:t>）：</a:t>
            </a:r>
            <a:r>
              <a:rPr lang="en-US" altLang="ja-JP" dirty="0" err="1"/>
              <a:t>AssitiveTouch</a:t>
            </a:r>
            <a:r>
              <a:rPr lang="ja-JP" altLang="en-US" dirty="0"/>
              <a:t>による方法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6021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3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andi-template-2017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8039B52ACB2F04B8B76A0ACD5D1B6EE" ma:contentTypeVersion="11" ma:contentTypeDescription="新しいドキュメントを作成します。" ma:contentTypeScope="" ma:versionID="991cc289e143011ba6a347eca5149840">
  <xsd:schema xmlns:xsd="http://www.w3.org/2001/XMLSchema" xmlns:xs="http://www.w3.org/2001/XMLSchema" xmlns:p="http://schemas.microsoft.com/office/2006/metadata/properties" xmlns:ns3="40fbe390-5ace-4b85-adf6-8e919572450c" xmlns:ns4="fee08ff3-c468-4133-b10d-297daf85f1ac" targetNamespace="http://schemas.microsoft.com/office/2006/metadata/properties" ma:root="true" ma:fieldsID="2cc83fef6c78c3267431711b90a1c834" ns3:_="" ns4:_="">
    <xsd:import namespace="40fbe390-5ace-4b85-adf6-8e919572450c"/>
    <xsd:import namespace="fee08ff3-c468-4133-b10d-297daf85f1a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fbe390-5ace-4b85-adf6-8e91957245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e08ff3-c468-4133-b10d-297daf85f1a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A2D9DF-9828-411B-B082-035E5B12CE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fbe390-5ace-4b85-adf6-8e919572450c"/>
    <ds:schemaRef ds:uri="fee08ff3-c468-4133-b10d-297daf85f1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02BE42-D89D-45FE-9B34-9DE53D5ECEEE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fee08ff3-c468-4133-b10d-297daf85f1ac"/>
    <ds:schemaRef ds:uri="http://schemas.openxmlformats.org/package/2006/metadata/core-properties"/>
    <ds:schemaRef ds:uri="40fbe390-5ace-4b85-adf6-8e919572450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0ECE819-D089-4A31-A565-BD84828610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sandi-template-2017].potx</Template>
  <TotalTime>0</TotalTime>
  <Words>651</Words>
  <Application>Microsoft Macintosh PowerPoint</Application>
  <PresentationFormat>画面に合わせる (4:3)</PresentationFormat>
  <Paragraphs>73</Paragraphs>
  <Slides>9</Slides>
  <Notes>0</Notes>
  <HiddenSlides>0</HiddenSlides>
  <MMClips>2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メイリオ</vt:lpstr>
      <vt:lpstr>Arial</vt:lpstr>
      <vt:lpstr>Calibri</vt:lpstr>
      <vt:lpstr>Century Gothic</vt:lpstr>
      <vt:lpstr>Wingdings</vt:lpstr>
      <vt:lpstr>sandi-template-2017]</vt:lpstr>
      <vt:lpstr>【uniConnect4】 uniConnect for iOS ver4.0.3 iOS15.2以上 ピックアップ着信応答 回避設定手順  </vt:lpstr>
      <vt:lpstr>iOS15.2以上における影響と回避</vt:lpstr>
      <vt:lpstr>作業フロー</vt:lpstr>
      <vt:lpstr>1. 着信用（メイン）番号を以下の手順でメモ</vt:lpstr>
      <vt:lpstr>2-1. ショートカットアプリ設定</vt:lpstr>
      <vt:lpstr>2-2. ショートカットアプリ設定</vt:lpstr>
      <vt:lpstr>3-1. 方法１）背面タップ設定方法</vt:lpstr>
      <vt:lpstr>3-2. 方法２）AssitiveTouchによる方法</vt:lpstr>
      <vt:lpstr>4. 実際の動作イメージ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2018-06-15T01:09:19Z</dcterms:created>
  <dcterms:modified xsi:type="dcterms:W3CDTF">2022-02-18T00:02:07Z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0x010100F8039B52ACB2F04B8B76A0ACD5D1B6EE</vt:lpwstr>
  </property>
</Properties>
</file>